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2.jpg" ContentType="image/jpg"/>
  <Override PartName="/ppt/media/image2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57" r:id="rId4"/>
    <p:sldId id="259" r:id="rId5"/>
    <p:sldId id="271" r:id="rId6"/>
    <p:sldId id="260" r:id="rId7"/>
    <p:sldId id="268" r:id="rId8"/>
    <p:sldId id="269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20" y="-3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F3290-0281-4603-9B14-5CA2F84098C8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55A88-CF6C-4004-859A-0D1D8DA9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43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55A88-CF6C-4004-859A-0D1D8DA9B9D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1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E7E6E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AEAB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E7E6E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E7E6E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7569" y="668858"/>
            <a:ext cx="9436861" cy="707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E7E6E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0080" y="1130841"/>
            <a:ext cx="9371838" cy="2586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AEABA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987533" y="6472148"/>
            <a:ext cx="1811020" cy="278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 b="6144"/>
          <a:stretch/>
        </p:blipFill>
        <p:spPr>
          <a:xfrm>
            <a:off x="-12510" y="0"/>
            <a:ext cx="12264626" cy="68803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3351" y="1444752"/>
            <a:ext cx="1609725" cy="3404870"/>
          </a:xfrm>
          <a:custGeom>
            <a:avLst/>
            <a:gdLst/>
            <a:ahLst/>
            <a:cxnLst/>
            <a:rect l="l" t="t" r="r" b="b"/>
            <a:pathLst>
              <a:path w="1609725" h="3404870">
                <a:moveTo>
                  <a:pt x="0" y="3404616"/>
                </a:moveTo>
                <a:lnTo>
                  <a:pt x="1609344" y="3404616"/>
                </a:lnTo>
                <a:lnTo>
                  <a:pt x="1609344" y="0"/>
                </a:lnTo>
                <a:lnTo>
                  <a:pt x="0" y="0"/>
                </a:lnTo>
                <a:lnTo>
                  <a:pt x="0" y="3404616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4463" y="3538728"/>
            <a:ext cx="6592824" cy="331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1" name="object 28"/>
          <p:cNvSpPr txBox="1">
            <a:spLocks/>
          </p:cNvSpPr>
          <p:nvPr/>
        </p:nvSpPr>
        <p:spPr>
          <a:xfrm>
            <a:off x="3012831" y="180200"/>
            <a:ext cx="8270832" cy="2997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chemeClr val="bg1"/>
                </a:solidFill>
              </a:rPr>
              <a:t>Дополнительные опции </a:t>
            </a:r>
            <a:r>
              <a:rPr lang="ru-RU" sz="1800" dirty="0" smtClean="0">
                <a:solidFill>
                  <a:srgbClr val="AEABAB"/>
                </a:solidFill>
              </a:rPr>
              <a:t> </a:t>
            </a:r>
            <a:r>
              <a:rPr lang="ru-RU" sz="1800" spc="-5" dirty="0" smtClean="0">
                <a:solidFill>
                  <a:srgbClr val="AEABAB"/>
                </a:solidFill>
              </a:rPr>
              <a:t>прицепа</a:t>
            </a:r>
            <a:r>
              <a:rPr lang="ru-RU" sz="1800" spc="70" dirty="0" smtClean="0">
                <a:solidFill>
                  <a:srgbClr val="AEABAB"/>
                </a:solidFill>
              </a:rPr>
              <a:t> </a:t>
            </a:r>
            <a:r>
              <a:rPr lang="ru-RU" sz="1800" spc="70" dirty="0" err="1" smtClean="0">
                <a:solidFill>
                  <a:srgbClr val="AEABAB"/>
                </a:solidFill>
              </a:rPr>
              <a:t>кемпера</a:t>
            </a:r>
            <a:r>
              <a:rPr lang="ru-RU" sz="1800" spc="70" dirty="0" smtClean="0">
                <a:solidFill>
                  <a:srgbClr val="AEABAB"/>
                </a:solidFill>
              </a:rPr>
              <a:t> капля </a:t>
            </a:r>
            <a:r>
              <a:rPr lang="ru-RU" sz="1800" spc="-5" dirty="0" smtClean="0">
                <a:solidFill>
                  <a:srgbClr val="AEABAB"/>
                </a:solidFill>
              </a:rPr>
              <a:t>«</a:t>
            </a:r>
            <a:r>
              <a:rPr lang="ru-RU" sz="1800" b="1" spc="-5" dirty="0" smtClean="0">
                <a:solidFill>
                  <a:schemeClr val="bg1"/>
                </a:solidFill>
              </a:rPr>
              <a:t>Навигатор 2</a:t>
            </a:r>
            <a:r>
              <a:rPr lang="ru-RU" sz="1800" spc="-5" dirty="0" smtClean="0">
                <a:solidFill>
                  <a:srgbClr val="AEABAB"/>
                </a:solidFill>
              </a:rPr>
              <a:t>»</a:t>
            </a:r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  <a:ea typeface="Adobe Fan Heiti Std B" panose="020B0700000000000000" pitchFamily="34" charset="-128"/>
              </a:rPr>
              <a:t>Шасси</a:t>
            </a:r>
            <a:endParaRPr lang="ru-RU" b="1" dirty="0">
              <a:latin typeface="+mj-lt"/>
              <a:ea typeface="Adobe Fan Heiti Std B" panose="020B0700000000000000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44843" y="1483046"/>
            <a:ext cx="16655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spc="-150" dirty="0" smtClean="0">
                <a:solidFill>
                  <a:schemeClr val="bg2">
                    <a:lumMod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Ш</a:t>
            </a:r>
          </a:p>
          <a:p>
            <a:pPr algn="ctr"/>
            <a:r>
              <a:rPr lang="ru-RU" sz="2800" spc="-150" dirty="0" smtClean="0">
                <a:solidFill>
                  <a:schemeClr val="bg2">
                    <a:lumMod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А</a:t>
            </a:r>
          </a:p>
          <a:p>
            <a:pPr algn="ctr"/>
            <a:r>
              <a:rPr lang="ru-RU" sz="2800" spc="-150" dirty="0" smtClean="0">
                <a:solidFill>
                  <a:schemeClr val="bg2">
                    <a:lumMod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С</a:t>
            </a:r>
          </a:p>
          <a:p>
            <a:pPr algn="ctr"/>
            <a:r>
              <a:rPr lang="ru-RU" sz="2800" spc="-150" dirty="0" smtClean="0">
                <a:solidFill>
                  <a:schemeClr val="bg2">
                    <a:lumMod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С</a:t>
            </a:r>
          </a:p>
          <a:p>
            <a:pPr algn="ctr"/>
            <a:r>
              <a:rPr lang="ru-RU" sz="2800" spc="-150" dirty="0">
                <a:solidFill>
                  <a:schemeClr val="bg2">
                    <a:lumMod val="25000"/>
                  </a:schemeClr>
                </a:solidFill>
                <a:latin typeface="28 Days Later Cyr" panose="020B0603050302020204" pitchFamily="34" charset="0"/>
                <a:ea typeface="Adobe Fan Heiti Std B" panose="020B0700000000000000" pitchFamily="34" charset="-128"/>
              </a:rPr>
              <a:t>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492689" y="1676400"/>
            <a:ext cx="58615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Горячее </a:t>
            </a:r>
            <a:r>
              <a:rPr lang="ru-RU" sz="1400" b="1" dirty="0" err="1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цинкование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рамы                                      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17 </a:t>
            </a:r>
            <a:r>
              <a:rPr lang="ru-RU" sz="1400" b="1" dirty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Независимая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подвеска 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«А»-образных рычагах                     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45 000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            </a:t>
            </a:r>
          </a:p>
          <a:p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Усиленные ступицы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139,7 х 5                                 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Переходные </a:t>
            </a:r>
            <a:r>
              <a:rPr lang="ru-RU" sz="1400" b="1" dirty="0" err="1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проставки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для колес </a:t>
            </a:r>
          </a:p>
          <a:p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(обеспечивают взаимозаменяемость колес с авто)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Сдвоенные амортизаторы                                                                     </a:t>
            </a:r>
            <a:r>
              <a:rPr lang="en-US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Усиленное опорное колесо                                                                </a:t>
            </a:r>
            <a:r>
              <a:rPr lang="en-US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Комплект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колес R16 </a:t>
            </a:r>
            <a:r>
              <a:rPr lang="ru-RU" sz="12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(штампованные диски </a:t>
            </a:r>
            <a:r>
              <a:rPr lang="ru-RU" sz="12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OFF </a:t>
            </a:r>
            <a:r>
              <a:rPr lang="ru-RU" sz="12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2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OAD</a:t>
            </a:r>
            <a:r>
              <a:rPr lang="ru-RU" sz="12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покрышки)</a:t>
            </a:r>
          </a:p>
          <a:p>
            <a:r>
              <a:rPr lang="ru-RU" sz="11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КОМПЛЕКТ ВКЛЮЧЕНЫ УСИЛЕННЫЕ СТУПИЦЫ </a:t>
            </a:r>
            <a:r>
              <a:rPr lang="en-US" sz="11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(кроме нез</a:t>
            </a:r>
            <a:r>
              <a:rPr lang="ru-RU" sz="9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9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висимой </a:t>
            </a:r>
            <a:r>
              <a:rPr lang="ru-RU" sz="9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подвески)</a:t>
            </a:r>
            <a:r>
              <a:rPr lang="ru-RU" sz="9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  <a:endParaRPr lang="ru-RU" sz="1400" dirty="0">
              <a:solidFill>
                <a:srgbClr val="E7E6E6">
                  <a:lumMod val="2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1" y="2481072"/>
            <a:ext cx="2115820" cy="2194560"/>
          </a:xfrm>
          <a:custGeom>
            <a:avLst/>
            <a:gdLst/>
            <a:ahLst/>
            <a:cxnLst/>
            <a:rect l="l" t="t" r="r" b="b"/>
            <a:pathLst>
              <a:path w="2115820" h="2194560">
                <a:moveTo>
                  <a:pt x="0" y="2194560"/>
                </a:moveTo>
                <a:lnTo>
                  <a:pt x="2115312" y="2194560"/>
                </a:lnTo>
                <a:lnTo>
                  <a:pt x="2115312" y="0"/>
                </a:lnTo>
                <a:lnTo>
                  <a:pt x="0" y="0"/>
                </a:lnTo>
                <a:lnTo>
                  <a:pt x="0" y="2194560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91" y="2100072"/>
            <a:ext cx="5538216" cy="3258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3" name="object 28"/>
          <p:cNvSpPr txBox="1">
            <a:spLocks/>
          </p:cNvSpPr>
          <p:nvPr/>
        </p:nvSpPr>
        <p:spPr>
          <a:xfrm>
            <a:off x="3012831" y="180200"/>
            <a:ext cx="8270832" cy="2997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chemeClr val="bg1"/>
                </a:solidFill>
              </a:rPr>
              <a:t>Дополнительные опции </a:t>
            </a:r>
            <a:r>
              <a:rPr lang="ru-RU" sz="1800" dirty="0" smtClean="0">
                <a:solidFill>
                  <a:srgbClr val="AEABAB"/>
                </a:solidFill>
              </a:rPr>
              <a:t> </a:t>
            </a:r>
            <a:r>
              <a:rPr lang="ru-RU" sz="1800" spc="-5" dirty="0" smtClean="0">
                <a:solidFill>
                  <a:srgbClr val="AEABAB"/>
                </a:solidFill>
              </a:rPr>
              <a:t>прицепа</a:t>
            </a:r>
            <a:r>
              <a:rPr lang="ru-RU" sz="1800" spc="70" dirty="0" smtClean="0">
                <a:solidFill>
                  <a:srgbClr val="AEABAB"/>
                </a:solidFill>
              </a:rPr>
              <a:t> </a:t>
            </a:r>
            <a:r>
              <a:rPr lang="ru-RU" sz="1800" spc="70" dirty="0" err="1" smtClean="0">
                <a:solidFill>
                  <a:srgbClr val="AEABAB"/>
                </a:solidFill>
              </a:rPr>
              <a:t>кемпера</a:t>
            </a:r>
            <a:r>
              <a:rPr lang="ru-RU" sz="1800" spc="70" dirty="0" smtClean="0">
                <a:solidFill>
                  <a:srgbClr val="AEABAB"/>
                </a:solidFill>
              </a:rPr>
              <a:t> капля </a:t>
            </a:r>
            <a:r>
              <a:rPr lang="ru-RU" sz="1800" spc="-5" dirty="0" smtClean="0">
                <a:solidFill>
                  <a:srgbClr val="AEABAB"/>
                </a:solidFill>
              </a:rPr>
              <a:t>«</a:t>
            </a:r>
            <a:r>
              <a:rPr lang="ru-RU" sz="1800" b="1" spc="-5" dirty="0" smtClean="0">
                <a:solidFill>
                  <a:schemeClr val="bg1"/>
                </a:solidFill>
              </a:rPr>
              <a:t>Навигатор 2</a:t>
            </a:r>
            <a:r>
              <a:rPr lang="ru-RU" sz="1800" spc="-5" dirty="0" smtClean="0">
                <a:solidFill>
                  <a:srgbClr val="AEABAB"/>
                </a:solidFill>
              </a:rPr>
              <a:t>»</a:t>
            </a:r>
            <a:endParaRPr lang="ru-RU" sz="1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  <a:ea typeface="Adobe Fan Heiti Std B" panose="020B0700000000000000" pitchFamily="34" charset="-128"/>
              </a:rPr>
              <a:t>Экстерьер</a:t>
            </a:r>
            <a:endParaRPr lang="ru-RU" b="1" dirty="0">
              <a:latin typeface="+mj-lt"/>
              <a:ea typeface="Adobe Fan Heiti Std B" panose="020B0700000000000000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85324" y="1323888"/>
            <a:ext cx="669130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нанесение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декоративных изображений                    от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усиление бортов </a:t>
            </a:r>
            <a:r>
              <a:rPr lang="ru-RU" sz="12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2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обшивка правого и левого </a:t>
            </a:r>
            <a:r>
              <a:rPr lang="ru-RU" sz="12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борта </a:t>
            </a:r>
          </a:p>
          <a:p>
            <a:pPr>
              <a:lnSpc>
                <a:spcPct val="150000"/>
              </a:lnSpc>
            </a:pPr>
            <a:r>
              <a:rPr lang="ru-RU" sz="12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композитным </a:t>
            </a:r>
            <a:r>
              <a:rPr lang="ru-RU" sz="12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алюминием)</a:t>
            </a:r>
            <a:r>
              <a:rPr lang="ru-RU" sz="12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40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 smtClean="0">
              <a:solidFill>
                <a:srgbClr val="E7E6E6">
                  <a:lumMod val="7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Кронштейн с экспедиционной канистрой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борт (7л.)-1шт.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Кронштейн с экспедиционной канистрой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борт (17л.)-2шт.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Навес защитный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Маркиза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 прямой  2.5 м.                                             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35 000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Навес защитный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Маркиза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комбинированная / веерная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55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Комплект съемных бортов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навеса защитного                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Рундук герметичный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стиле кузова                                          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40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r>
              <a:rPr lang="ru-RU" sz="1400" b="1" dirty="0" smtClean="0">
                <a:solidFill>
                  <a:schemeClr val="bg1">
                    <a:lumMod val="65000"/>
                  </a:schemeClr>
                </a:solidFill>
              </a:rPr>
              <a:t>Ниша </a:t>
            </a:r>
            <a:r>
              <a:rPr lang="ru-RU" sz="1400" b="1" dirty="0">
                <a:solidFill>
                  <a:schemeClr val="bg1">
                    <a:lumMod val="65000"/>
                  </a:schemeClr>
                </a:solidFill>
              </a:rPr>
              <a:t>для обуви </a:t>
            </a:r>
            <a:r>
              <a:rPr lang="ru-RU" sz="1400" b="1" dirty="0">
                <a:solidFill>
                  <a:srgbClr val="767171"/>
                </a:solidFill>
              </a:rPr>
              <a:t>встроенная в подножку двери 1шт. </a:t>
            </a:r>
            <a:r>
              <a:rPr lang="ru-RU" sz="1400" b="1" dirty="0" smtClean="0">
                <a:solidFill>
                  <a:srgbClr val="767171"/>
                </a:solidFill>
              </a:rPr>
              <a:t>                                 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Стояночные упорные домкраты                                                                          17 000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Кронштейн запасного колеса </a:t>
            </a:r>
            <a:r>
              <a:rPr lang="ru-RU" sz="8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креплением на дышло (без учета стоимости запасного колеса)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Кейс экспедиционный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дышло                               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8064"/>
            <a:ext cx="4466487" cy="3349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1" name="object 28"/>
          <p:cNvSpPr txBox="1">
            <a:spLocks/>
          </p:cNvSpPr>
          <p:nvPr/>
        </p:nvSpPr>
        <p:spPr>
          <a:xfrm>
            <a:off x="3012831" y="180200"/>
            <a:ext cx="8270832" cy="2997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chemeClr val="bg1"/>
                </a:solidFill>
              </a:rPr>
              <a:t>Дополнительные опции </a:t>
            </a:r>
            <a:r>
              <a:rPr lang="ru-RU" sz="1800" dirty="0" smtClean="0">
                <a:solidFill>
                  <a:srgbClr val="AEABAB"/>
                </a:solidFill>
              </a:rPr>
              <a:t> </a:t>
            </a:r>
            <a:r>
              <a:rPr lang="ru-RU" sz="1800" spc="-5" dirty="0" smtClean="0">
                <a:solidFill>
                  <a:srgbClr val="AEABAB"/>
                </a:solidFill>
              </a:rPr>
              <a:t>прицепа</a:t>
            </a:r>
            <a:r>
              <a:rPr lang="ru-RU" sz="1800" spc="70" dirty="0">
                <a:solidFill>
                  <a:srgbClr val="AEABAB"/>
                </a:solidFill>
              </a:rPr>
              <a:t> </a:t>
            </a:r>
            <a:r>
              <a:rPr lang="ru-RU" sz="1800" spc="70" dirty="0" err="1" smtClean="0">
                <a:solidFill>
                  <a:srgbClr val="AEABAB"/>
                </a:solidFill>
              </a:rPr>
              <a:t>кемпера</a:t>
            </a:r>
            <a:r>
              <a:rPr lang="ru-RU" sz="1800" spc="70" dirty="0" smtClean="0">
                <a:solidFill>
                  <a:srgbClr val="AEABAB"/>
                </a:solidFill>
              </a:rPr>
              <a:t> капля </a:t>
            </a:r>
            <a:r>
              <a:rPr lang="ru-RU" sz="1800" spc="-5" dirty="0" smtClean="0">
                <a:solidFill>
                  <a:srgbClr val="AEABAB"/>
                </a:solidFill>
              </a:rPr>
              <a:t>«</a:t>
            </a:r>
            <a:r>
              <a:rPr lang="ru-RU" sz="1800" b="1" spc="-5" dirty="0" smtClean="0">
                <a:solidFill>
                  <a:schemeClr val="bg1"/>
                </a:solidFill>
              </a:rPr>
              <a:t>Навигатор</a:t>
            </a:r>
            <a:r>
              <a:rPr lang="ru-RU" sz="1800" spc="-5" dirty="0" smtClean="0">
                <a:solidFill>
                  <a:srgbClr val="AEABAB"/>
                </a:solidFill>
              </a:rPr>
              <a:t>»</a:t>
            </a:r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  <a:ea typeface="Adobe Fan Heiti Std B" panose="020B0700000000000000" pitchFamily="34" charset="-128"/>
              </a:rPr>
              <a:t>Жилая зона</a:t>
            </a:r>
            <a:endParaRPr lang="ru-RU" b="1" dirty="0">
              <a:latin typeface="+mj-lt"/>
              <a:ea typeface="Adobe Fan Heiti Std B" panose="020B0700000000000000" pitchFamily="34" charset="-128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99692" y="4950453"/>
            <a:ext cx="1818928" cy="1058902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E0640AB-09C8-41D6-BEBF-BD64B24F3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1" y="4644733"/>
            <a:ext cx="2165030" cy="16703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07ECCD2-300A-4E33-BB4C-124CA55476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9"/>
          <a:stretch/>
        </p:blipFill>
        <p:spPr>
          <a:xfrm>
            <a:off x="2301458" y="4644733"/>
            <a:ext cx="2165030" cy="167034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815524" y="1470866"/>
            <a:ext cx="6834497" cy="4209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Москитная сетка типа жалюзи </a:t>
            </a:r>
            <a:r>
              <a:rPr lang="ru-RU" sz="12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направляющими из алюминия (цена за 2шт.)</a:t>
            </a:r>
            <a:r>
              <a:rPr lang="en-US" sz="12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12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Встроенные рулонные шторы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москитной сеткой 2в1 (цена за 2шт.)</a:t>
            </a:r>
            <a:r>
              <a:rPr lang="en-US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Дополнительная дверь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левый борт (окно с форточкой, замок)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40 000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Столик выдвижной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(малый)                                                                   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Люк на крышу </a:t>
            </a:r>
            <a:r>
              <a:rPr lang="ru-RU" sz="12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вентиляционный с </a:t>
            </a:r>
            <a:r>
              <a:rPr lang="ru-RU" sz="12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москитной </a:t>
            </a:r>
            <a:r>
              <a:rPr lang="ru-RU" sz="12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сеткой (механический)       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Люк на крышу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вентилятором и москитной сеткой                      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37 000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Аудио система                                                                                                                     18 000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Телевизор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15 дюймов с кронштейном                                                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21 000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Автономный отопитель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2Квт. (бак + датчик </a:t>
            </a:r>
            <a:r>
              <a:rPr lang="ru-RU" sz="1400" b="1" dirty="0" err="1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мин.уровня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           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40 000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Вещевые сетки и крючки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обеим бортам                                        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Матрас улучшенный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(рогожа с прострочкой по всей </a:t>
            </a:r>
          </a:p>
          <a:p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поверхности, ортопедический наполнитель)                                   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  <a:endParaRPr lang="en-US" sz="1400" b="1" dirty="0" smtClean="0">
              <a:solidFill>
                <a:srgbClr val="E7E6E6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Ручки фасадов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(жилая/кухонная зоны) из алюминия                                             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E7E6E6">
                  <a:lumMod val="2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455" y="2660904"/>
            <a:ext cx="2331720" cy="2490470"/>
          </a:xfrm>
          <a:custGeom>
            <a:avLst/>
            <a:gdLst/>
            <a:ahLst/>
            <a:cxnLst/>
            <a:rect l="l" t="t" r="r" b="b"/>
            <a:pathLst>
              <a:path w="2331720" h="2490470">
                <a:moveTo>
                  <a:pt x="0" y="2490216"/>
                </a:moveTo>
                <a:lnTo>
                  <a:pt x="2331720" y="2490216"/>
                </a:lnTo>
                <a:lnTo>
                  <a:pt x="2331720" y="0"/>
                </a:lnTo>
                <a:lnTo>
                  <a:pt x="0" y="0"/>
                </a:lnTo>
                <a:lnTo>
                  <a:pt x="0" y="2490216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3896" y="3429000"/>
            <a:ext cx="5251704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2" name="object 28"/>
          <p:cNvSpPr txBox="1">
            <a:spLocks/>
          </p:cNvSpPr>
          <p:nvPr/>
        </p:nvSpPr>
        <p:spPr>
          <a:xfrm>
            <a:off x="3012831" y="180200"/>
            <a:ext cx="8270832" cy="2997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chemeClr val="bg1"/>
                </a:solidFill>
              </a:rPr>
              <a:t>Дополнительные опции </a:t>
            </a:r>
            <a:r>
              <a:rPr lang="ru-RU" sz="1800" dirty="0" smtClean="0">
                <a:solidFill>
                  <a:srgbClr val="AEABAB"/>
                </a:solidFill>
              </a:rPr>
              <a:t> </a:t>
            </a:r>
            <a:r>
              <a:rPr lang="ru-RU" sz="1800" spc="-5" dirty="0" smtClean="0">
                <a:solidFill>
                  <a:srgbClr val="AEABAB"/>
                </a:solidFill>
              </a:rPr>
              <a:t>прицепа </a:t>
            </a:r>
            <a:r>
              <a:rPr lang="ru-RU" sz="1800" spc="-5" dirty="0" err="1" smtClean="0">
                <a:solidFill>
                  <a:srgbClr val="AEABAB"/>
                </a:solidFill>
              </a:rPr>
              <a:t>кемпера</a:t>
            </a:r>
            <a:r>
              <a:rPr lang="ru-RU" sz="1800" spc="70" dirty="0" smtClean="0">
                <a:solidFill>
                  <a:srgbClr val="AEABAB"/>
                </a:solidFill>
              </a:rPr>
              <a:t> капля </a:t>
            </a:r>
            <a:r>
              <a:rPr lang="ru-RU" sz="1800" spc="-5" dirty="0" smtClean="0">
                <a:solidFill>
                  <a:srgbClr val="AEABAB"/>
                </a:solidFill>
              </a:rPr>
              <a:t>«</a:t>
            </a:r>
            <a:r>
              <a:rPr lang="ru-RU" sz="1800" b="1" spc="-5" dirty="0" smtClean="0">
                <a:solidFill>
                  <a:schemeClr val="bg1"/>
                </a:solidFill>
              </a:rPr>
              <a:t>Навигатор 2</a:t>
            </a:r>
            <a:r>
              <a:rPr lang="ru-RU" sz="1800" spc="-5" dirty="0" smtClean="0">
                <a:solidFill>
                  <a:srgbClr val="AEABAB"/>
                </a:solidFill>
              </a:rPr>
              <a:t>»</a:t>
            </a:r>
            <a:endParaRPr lang="ru-RU" sz="1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  <a:ea typeface="Adobe Fan Heiti Std B" panose="020B0700000000000000" pitchFamily="34" charset="-128"/>
              </a:rPr>
              <a:t>Электропитание</a:t>
            </a:r>
            <a:endParaRPr lang="ru-RU" b="1" dirty="0">
              <a:latin typeface="+mj-lt"/>
              <a:ea typeface="Adobe Fan Heiti Std B" panose="020B0700000000000000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93131" y="1204502"/>
            <a:ext cx="8506500" cy="2270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Усиленный АКБ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75А/ч                                                                                                                                             </a:t>
            </a:r>
            <a:r>
              <a:rPr lang="ru-RU" sz="1400" b="1" dirty="0" smtClean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10 000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Инвертор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12-220 В  800Вт. (в комплект входят розетки 220В)                                                                   </a:t>
            </a:r>
            <a:r>
              <a:rPr lang="ru-RU" sz="1400" b="1" dirty="0" smtClean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sz="1400" b="1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 b="1" dirty="0" smtClean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Инвертор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12-220 В  2000Вт. (в комплект входят розетки 220В)                                                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ru-RU" sz="1400" b="1" dirty="0" smtClean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ru-RU" sz="1400" b="1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Зарядка АКБ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прицепа при движении (без доработки авто)                                                                         </a:t>
            </a:r>
            <a:r>
              <a:rPr lang="ru-RU" sz="1400" b="1" dirty="0" smtClean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6 000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Солнечные батареи 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100Ватт   (с 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контроллером заряда АКБ)                                       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ru-RU" sz="1400" b="1" dirty="0" smtClean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ru-RU" sz="1400" b="1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  <a:endParaRPr lang="ru-RU" sz="1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sz="1400" b="1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Солнечные батареи  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200Ватт   (две панели с контроллером заряда АКБ)                                             </a:t>
            </a:r>
            <a:r>
              <a:rPr lang="ru-RU" sz="1400" b="1" dirty="0" smtClean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37 </a:t>
            </a:r>
            <a:r>
              <a:rPr lang="ru-RU" sz="1400" b="1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000 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E7E6E6">
                  <a:lumMod val="2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800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520951"/>
            <a:ext cx="6806183" cy="4596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87183" y="2545079"/>
            <a:ext cx="573024" cy="573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87183" y="3846576"/>
            <a:ext cx="573024" cy="569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394450">
              <a:lnSpc>
                <a:spcPct val="100000"/>
              </a:lnSpc>
              <a:spcBef>
                <a:spcPts val="110"/>
              </a:spcBef>
            </a:pPr>
            <a:r>
              <a:rPr spc="-5" dirty="0"/>
              <a:t>Контактные</a:t>
            </a:r>
            <a:r>
              <a:rPr spc="-90" dirty="0"/>
              <a:t> </a:t>
            </a:r>
            <a:r>
              <a:rPr dirty="0"/>
              <a:t>данные</a:t>
            </a:r>
          </a:p>
          <a:p>
            <a:pPr marL="7284720">
              <a:lnSpc>
                <a:spcPct val="100000"/>
              </a:lnSpc>
              <a:spcBef>
                <a:spcPts val="75"/>
              </a:spcBef>
            </a:pPr>
            <a:r>
              <a:rPr sz="1600" b="1" dirty="0">
                <a:solidFill>
                  <a:srgbClr val="AEABAB"/>
                </a:solidFill>
                <a:latin typeface="Calibri"/>
                <a:cs typeface="Calibri"/>
              </a:rPr>
              <a:t>c a </a:t>
            </a:r>
            <a:r>
              <a:rPr sz="1600" b="1" spc="5" dirty="0">
                <a:solidFill>
                  <a:srgbClr val="AEABAB"/>
                </a:solidFill>
                <a:latin typeface="Calibri"/>
                <a:cs typeface="Calibri"/>
              </a:rPr>
              <a:t>m </a:t>
            </a:r>
            <a:r>
              <a:rPr sz="1600" b="1" dirty="0">
                <a:solidFill>
                  <a:srgbClr val="AEABAB"/>
                </a:solidFill>
                <a:latin typeface="Calibri"/>
                <a:cs typeface="Calibri"/>
              </a:rPr>
              <a:t>p e r - l a g g a r . r</a:t>
            </a:r>
            <a:r>
              <a:rPr sz="1600" b="1" spc="-110" dirty="0">
                <a:solidFill>
                  <a:srgbClr val="AEABAB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AEABAB"/>
                </a:solidFill>
                <a:latin typeface="Calibri"/>
                <a:cs typeface="Calibri"/>
              </a:rPr>
              <a:t>u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033918" y="2477539"/>
            <a:ext cx="349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</a:rPr>
              <a:t>+8 (800) 101-47-37</a:t>
            </a:r>
          </a:p>
          <a:p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</a:rPr>
              <a:t>+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</a:rPr>
              <a:t>7 (966)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</a:rPr>
              <a:t>065-47-07</a:t>
            </a:r>
            <a:endParaRPr lang="ru-RU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33918" y="3661187"/>
            <a:ext cx="3652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65348"/>
                </a:solidFill>
                <a:effectLst/>
                <a:uLnTx/>
                <a:uFillTx/>
              </a:rPr>
              <a:t>hellolaggar@gmail.com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E65348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</a:rPr>
              <a:t>vk.com/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65348"/>
                </a:solidFill>
                <a:effectLst/>
                <a:uLnTx/>
                <a:uFillTx/>
              </a:rPr>
              <a:t>laggarpro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E65348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</a:rPr>
              <a:t>instagram.com/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65348"/>
                </a:solidFill>
                <a:effectLst/>
                <a:uLnTx/>
                <a:uFillTx/>
              </a:rPr>
              <a:t>laggarpro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E65348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63F1220-A8D8-4B1F-8E90-FE0EE4590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7" y="990600"/>
            <a:ext cx="4219909" cy="49688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68BA5DD-0DB5-44DF-BF78-3A6EDC09F7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43" y="990599"/>
            <a:ext cx="3726611" cy="49688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A133D2-231B-41CF-BE16-84161D049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92" y="990600"/>
            <a:ext cx="3726611" cy="49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7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" y="2383535"/>
            <a:ext cx="2798445" cy="2200910"/>
          </a:xfrm>
          <a:custGeom>
            <a:avLst/>
            <a:gdLst/>
            <a:ahLst/>
            <a:cxnLst/>
            <a:rect l="l" t="t" r="r" b="b"/>
            <a:pathLst>
              <a:path w="2798445" h="2200910">
                <a:moveTo>
                  <a:pt x="0" y="2200656"/>
                </a:moveTo>
                <a:lnTo>
                  <a:pt x="2798064" y="2200656"/>
                </a:lnTo>
                <a:lnTo>
                  <a:pt x="2798064" y="0"/>
                </a:lnTo>
                <a:lnTo>
                  <a:pt x="0" y="0"/>
                </a:lnTo>
                <a:lnTo>
                  <a:pt x="0" y="2200656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520" y="1944623"/>
            <a:ext cx="5230368" cy="3730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40100" y="522478"/>
            <a:ext cx="8365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D0CECE"/>
                </a:solidFill>
              </a:rPr>
              <a:t>Прицеп </a:t>
            </a:r>
            <a:r>
              <a:rPr sz="1800" spc="-10" dirty="0">
                <a:solidFill>
                  <a:srgbClr val="D0CECE"/>
                </a:solidFill>
              </a:rPr>
              <a:t>кемпер </a:t>
            </a:r>
            <a:r>
              <a:rPr sz="1800" spc="-5" dirty="0">
                <a:solidFill>
                  <a:srgbClr val="D0CECE"/>
                </a:solidFill>
              </a:rPr>
              <a:t>дом </a:t>
            </a:r>
            <a:r>
              <a:rPr sz="1800" dirty="0">
                <a:solidFill>
                  <a:srgbClr val="D0CECE"/>
                </a:solidFill>
              </a:rPr>
              <a:t>на </a:t>
            </a:r>
            <a:r>
              <a:rPr sz="1800" spc="-10" dirty="0">
                <a:solidFill>
                  <a:srgbClr val="D0CECE"/>
                </a:solidFill>
              </a:rPr>
              <a:t>колёсах </a:t>
            </a:r>
            <a:r>
              <a:rPr sz="1800" spc="-5" dirty="0">
                <a:solidFill>
                  <a:srgbClr val="D0CECE"/>
                </a:solidFill>
              </a:rPr>
              <a:t>для активного </a:t>
            </a:r>
            <a:r>
              <a:rPr sz="1800" spc="-25" dirty="0">
                <a:solidFill>
                  <a:srgbClr val="D0CECE"/>
                </a:solidFill>
              </a:rPr>
              <a:t>отдыха </a:t>
            </a:r>
            <a:r>
              <a:rPr sz="1800" dirty="0">
                <a:solidFill>
                  <a:srgbClr val="D0CECE"/>
                </a:solidFill>
              </a:rPr>
              <a:t>и </a:t>
            </a:r>
            <a:r>
              <a:rPr sz="1800" spc="-5" dirty="0">
                <a:solidFill>
                  <a:srgbClr val="D0CECE"/>
                </a:solidFill>
              </a:rPr>
              <a:t>путешествий </a:t>
            </a:r>
            <a:r>
              <a:rPr sz="1800" spc="-15" dirty="0">
                <a:solidFill>
                  <a:srgbClr val="FFFFFF"/>
                </a:solidFill>
              </a:rPr>
              <a:t>«</a:t>
            </a:r>
            <a:r>
              <a:rPr sz="1800" spc="-15" dirty="0">
                <a:solidFill>
                  <a:schemeClr val="bg1"/>
                </a:solidFill>
                <a:latin typeface="Arial"/>
                <a:cs typeface="Arial"/>
              </a:rPr>
              <a:t>Навигатор</a:t>
            </a:r>
            <a:r>
              <a:rPr sz="1800" spc="1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sz="1800" spc="5" dirty="0">
                <a:solidFill>
                  <a:srgbClr val="FFFFFF"/>
                </a:solidFill>
              </a:rPr>
              <a:t>»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81598" y="1141856"/>
            <a:ext cx="6169660" cy="49333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38275" algn="just">
              <a:lnSpc>
                <a:spcPct val="100000"/>
              </a:lnSpc>
              <a:spcBef>
                <a:spcPts val="90"/>
              </a:spcBef>
            </a:pP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Внедорожный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жилой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прицеп дом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на</a:t>
            </a:r>
            <a:r>
              <a:rPr sz="1400" spc="-8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колёсах</a:t>
            </a:r>
            <a:endParaRPr sz="1400">
              <a:latin typeface="Calibri"/>
              <a:cs typeface="Calibri"/>
            </a:endParaRPr>
          </a:p>
          <a:p>
            <a:pPr marL="12700" marR="5080" indent="198120" algn="just">
              <a:lnSpc>
                <a:spcPct val="100000"/>
              </a:lnSpc>
              <a:spcBef>
                <a:spcPts val="1145"/>
              </a:spcBef>
            </a:pP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Мы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всегда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внимательны к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нашим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клиентам и с интересом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обсуждаем опыт 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эксплуатации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прицепов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любых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марок и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моделей.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Нам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это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необходимо для того, 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чтобы делать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нашу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продукцию еще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более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удобной, более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функциональной, 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более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современной и соответствующей, в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том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числе и с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точки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зрения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дизайна. В 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прицепе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«Навигатор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2»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реализован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ряд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преимуществ, позаимствованный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из  модели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«Навигатор», а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также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самые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смелые решения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нашего конструкторского  </a:t>
            </a:r>
            <a:r>
              <a:rPr sz="1400" spc="-25" dirty="0">
                <a:solidFill>
                  <a:srgbClr val="767070"/>
                </a:solidFill>
                <a:latin typeface="Calibri"/>
                <a:cs typeface="Calibri"/>
              </a:rPr>
              <a:t>отдела.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«Навигатор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2»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-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это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новое видение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комфорта,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безопасности и 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надежности.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386840" algn="just">
              <a:lnSpc>
                <a:spcPct val="100000"/>
              </a:lnSpc>
            </a:pP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Возможности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прицепа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кемпера «Навигатор</a:t>
            </a:r>
            <a:r>
              <a:rPr sz="1400" spc="-12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2»</a:t>
            </a:r>
            <a:endParaRPr sz="1400">
              <a:latin typeface="Calibri"/>
              <a:cs typeface="Calibri"/>
            </a:endParaRPr>
          </a:p>
          <a:p>
            <a:pPr marL="12700" marR="6985" indent="158115" algn="just">
              <a:lnSpc>
                <a:spcPct val="100000"/>
              </a:lnSpc>
              <a:spcBef>
                <a:spcPts val="745"/>
              </a:spcBef>
            </a:pP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Возможности прицепа «Навигатор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2»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безграничны, ведь к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его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созданию нас 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подтолкнули</a:t>
            </a:r>
            <a:r>
              <a:rPr sz="1400" spc="27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мнения путешественников и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людей,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предпочитающих активное 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времяпрепровождение.</a:t>
            </a:r>
            <a:endParaRPr sz="1400">
              <a:latin typeface="Calibri"/>
              <a:cs typeface="Calibri"/>
            </a:endParaRPr>
          </a:p>
          <a:p>
            <a:pPr marL="12700" marR="9525" algn="just">
              <a:lnSpc>
                <a:spcPct val="100000"/>
              </a:lnSpc>
            </a:pP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Идеально сбалансированная компоновка кузова сохранила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свои габаритные 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характеристики: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мы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разместили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кухню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в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отдельном 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переднем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блоке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для 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комфорта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и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удобства</a:t>
            </a:r>
            <a:r>
              <a:rPr sz="1400" spc="13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эксплуатации.</a:t>
            </a:r>
            <a:endParaRPr sz="1400">
              <a:latin typeface="Calibri"/>
              <a:cs typeface="Calibri"/>
            </a:endParaRPr>
          </a:p>
          <a:p>
            <a:pPr marL="12700" marR="6350" algn="just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Запасное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колесо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и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другое оборудование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заняли свое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место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в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задней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части  кузова,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что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позволило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улучшить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эксплуатационные характеристики и добиться  идеальной развесовки прицепа.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Жилая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зона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прицепа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«Навигатор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2» так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же </a:t>
            </a:r>
            <a:r>
              <a:rPr sz="1400" spc="15" dirty="0">
                <a:solidFill>
                  <a:srgbClr val="767070"/>
                </a:solidFill>
                <a:latin typeface="Calibri"/>
                <a:cs typeface="Calibri"/>
              </a:rPr>
              <a:t>не 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осталась без внимания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наших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инженеров, она стала больше, уютнее и 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комфортнее, </a:t>
            </a:r>
            <a:r>
              <a:rPr sz="1400" spc="-20" dirty="0">
                <a:solidFill>
                  <a:srgbClr val="767070"/>
                </a:solidFill>
                <a:latin typeface="Calibri"/>
                <a:cs typeface="Calibri"/>
              </a:rPr>
              <a:t>что </a:t>
            </a:r>
            <a:r>
              <a:rPr sz="1400" dirty="0">
                <a:solidFill>
                  <a:srgbClr val="767070"/>
                </a:solidFill>
                <a:latin typeface="Calibri"/>
                <a:cs typeface="Calibri"/>
              </a:rPr>
              <a:t>Вы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и </a:t>
            </a:r>
            <a:r>
              <a:rPr sz="1400" spc="-15" dirty="0">
                <a:solidFill>
                  <a:srgbClr val="767070"/>
                </a:solidFill>
                <a:latin typeface="Calibri"/>
                <a:cs typeface="Calibri"/>
              </a:rPr>
              <a:t>сможете оценить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в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Ваших </a:t>
            </a:r>
            <a:r>
              <a:rPr sz="1400" spc="-5" dirty="0">
                <a:solidFill>
                  <a:srgbClr val="767070"/>
                </a:solidFill>
                <a:latin typeface="Calibri"/>
                <a:cs typeface="Calibri"/>
              </a:rPr>
              <a:t>самых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смелых</a:t>
            </a:r>
            <a:r>
              <a:rPr sz="1400" spc="5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767070"/>
                </a:solidFill>
                <a:latin typeface="Calibri"/>
                <a:cs typeface="Calibri"/>
              </a:rPr>
              <a:t>поездках.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6191" y="1258824"/>
            <a:ext cx="1426463" cy="707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935" cy="6858000"/>
          </a:xfrm>
          <a:custGeom>
            <a:avLst/>
            <a:gdLst/>
            <a:ahLst/>
            <a:cxnLst/>
            <a:rect l="l" t="t" r="r" b="b"/>
            <a:pathLst>
              <a:path w="12179935" h="6858000">
                <a:moveTo>
                  <a:pt x="0" y="6858000"/>
                </a:moveTo>
                <a:lnTo>
                  <a:pt x="12179808" y="6858000"/>
                </a:lnTo>
                <a:lnTo>
                  <a:pt x="1217980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87533" y="6408826"/>
            <a:ext cx="181102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camper-laggar.ru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2606040" cy="661670"/>
          </a:xfrm>
          <a:custGeom>
            <a:avLst/>
            <a:gdLst/>
            <a:ahLst/>
            <a:cxnLst/>
            <a:rect l="l" t="t" r="r" b="b"/>
            <a:pathLst>
              <a:path w="2606040" h="661670">
                <a:moveTo>
                  <a:pt x="0" y="661415"/>
                </a:moveTo>
                <a:lnTo>
                  <a:pt x="2606040" y="661415"/>
                </a:lnTo>
                <a:lnTo>
                  <a:pt x="2606040" y="0"/>
                </a:lnTo>
                <a:lnTo>
                  <a:pt x="0" y="0"/>
                </a:lnTo>
                <a:lnTo>
                  <a:pt x="0" y="661415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85012" y="165353"/>
            <a:ext cx="1434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Комплектация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  <a:ea typeface="Adobe Fan Heiti Std B" panose="020B0700000000000000" pitchFamily="34" charset="-128"/>
                <a:cs typeface="Gotham Pro Medium" pitchFamily="50" charset="0"/>
              </a:rPr>
              <a:t>Комплектация</a:t>
            </a:r>
            <a:endParaRPr lang="ru-RU" b="1" dirty="0">
              <a:latin typeface="+mj-lt"/>
              <a:ea typeface="Adobe Fan Heiti Std B" panose="020B0700000000000000" pitchFamily="34" charset="-128"/>
              <a:cs typeface="Gotham Pro Medium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5892" y="145394"/>
            <a:ext cx="592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Базовая стоимость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комплектация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прицепа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кемпера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8853" y="855944"/>
            <a:ext cx="5893716" cy="381642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ru-RU" sz="1100" b="1" dirty="0" smtClean="0">
                <a:solidFill>
                  <a:schemeClr val="bg1"/>
                </a:solidFill>
              </a:rPr>
              <a:t>КУЗОВ</a:t>
            </a:r>
            <a:endParaRPr lang="ru-RU" sz="1100" b="1" dirty="0">
              <a:solidFill>
                <a:schemeClr val="bg1"/>
              </a:solidFill>
            </a:endParaRP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Усиленный несущий кузов (с утеплением)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 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Финишное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покрытие кузова полиуретановым составом </a:t>
            </a:r>
            <a:r>
              <a:rPr lang="ru-RU" sz="1100" b="1" dirty="0">
                <a:solidFill>
                  <a:schemeClr val="bg1">
                    <a:lumMod val="65000"/>
                  </a:schemeClr>
                </a:solidFill>
              </a:rPr>
              <a:t>в цвет заказчика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Raptor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Декоративные </a:t>
            </a:r>
            <a:r>
              <a:rPr lang="ru-RU" sz="1100" dirty="0" err="1">
                <a:solidFill>
                  <a:schemeClr val="bg1">
                    <a:lumMod val="65000"/>
                  </a:schemeClr>
                </a:solidFill>
              </a:rPr>
              <a:t>молдинги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 из 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алюминия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(покрытие лаком) с винтами из нержавеющей стали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Защита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днища кузова 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 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Верхние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габаритные огни (белые/красные) светодиодные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Боковые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габаритные огни (оранжевые) светодиодные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Основные задние 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фонари </a:t>
            </a:r>
            <a:r>
              <a:rPr lang="ru-RU" sz="900" dirty="0" smtClean="0">
                <a:solidFill>
                  <a:schemeClr val="bg1">
                    <a:lumMod val="65000"/>
                  </a:schemeClr>
                </a:solidFill>
              </a:rPr>
              <a:t>(стоп </a:t>
            </a:r>
            <a:r>
              <a:rPr lang="ru-RU" sz="900" dirty="0">
                <a:solidFill>
                  <a:schemeClr val="bg1">
                    <a:lumMod val="65000"/>
                  </a:schemeClr>
                </a:solidFill>
              </a:rPr>
              <a:t>сигнал, габаритные огни, указатель </a:t>
            </a:r>
            <a:r>
              <a:rPr lang="ru-RU" sz="900" dirty="0" smtClean="0">
                <a:solidFill>
                  <a:schemeClr val="bg1">
                    <a:lumMod val="65000"/>
                  </a:schemeClr>
                </a:solidFill>
              </a:rPr>
              <a:t>поворота </a:t>
            </a:r>
            <a:r>
              <a:rPr lang="ru-RU" sz="900" dirty="0">
                <a:solidFill>
                  <a:schemeClr val="bg1">
                    <a:lumMod val="75000"/>
                  </a:schemeClr>
                </a:solidFill>
              </a:rPr>
              <a:t>«</a:t>
            </a:r>
            <a:r>
              <a:rPr lang="ru-RU" sz="900" dirty="0" smtClean="0">
                <a:solidFill>
                  <a:schemeClr val="bg1">
                    <a:lumMod val="65000"/>
                  </a:schemeClr>
                </a:solidFill>
              </a:rPr>
              <a:t>бегающий</a:t>
            </a:r>
            <a:r>
              <a:rPr lang="ru-RU" sz="900" dirty="0">
                <a:solidFill>
                  <a:schemeClr val="bg1">
                    <a:lumMod val="75000"/>
                  </a:schemeClr>
                </a:solidFill>
              </a:rPr>
              <a:t>»</a:t>
            </a:r>
            <a:r>
              <a:rPr lang="ru-RU" sz="900" dirty="0" smtClean="0">
                <a:solidFill>
                  <a:schemeClr val="bg1">
                    <a:lumMod val="65000"/>
                  </a:schemeClr>
                </a:solidFill>
              </a:rPr>
              <a:t>, задний ход)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 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Брызговики с отражателями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типа «треугольник»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Противотуманный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фонарь 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 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Подсветка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номерного знака светодиодная </a:t>
            </a:r>
            <a:endParaRPr lang="ru-RU" sz="11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t"/>
            <a:r>
              <a:rPr lang="ru-RU" sz="1100" dirty="0" smtClean="0">
                <a:solidFill>
                  <a:srgbClr val="E65348"/>
                </a:solidFill>
              </a:rPr>
              <a:t>✓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Контурные габаритные огни 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типа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«рога» светодиодные (красный/белый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fontAlgn="t"/>
            <a:r>
              <a:rPr lang="ru-RU" sz="1100" dirty="0" smtClean="0">
                <a:solidFill>
                  <a:srgbClr val="E65348"/>
                </a:solidFill>
              </a:rPr>
              <a:t>✓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Наружное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освещение светодиодное (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около дверное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пространство)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Колесные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арки на металлическом каркасе с обшивкой из алюминия </a:t>
            </a:r>
            <a:endParaRPr lang="ru-RU" sz="110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bg1">
                    <a:lumMod val="65000"/>
                  </a:schemeClr>
                </a:solidFill>
              </a:rPr>
              <a:t>Рейлинги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из алюминия с поперечинами для крепления 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груза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Дверь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жилого модуля: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дверь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с пластиковой обшивкой с автомобильным замком,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окно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автомобильное с форточкой,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проем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двери с автомобильным уплотнителем,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козырек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над дверным проемом.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Крышка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кухонного модуля герметичная с ригельным автомобильным замком</a:t>
            </a:r>
          </a:p>
          <a:p>
            <a:pPr fontAlgn="t"/>
            <a:r>
              <a:rPr lang="ru-RU" sz="1100" dirty="0">
                <a:solidFill>
                  <a:srgbClr val="E65348"/>
                </a:solidFill>
              </a:rPr>
              <a:t>✓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</a:rPr>
              <a:t> Канистра </a:t>
            </a:r>
            <a:r>
              <a:rPr lang="ru-RU" sz="1100" dirty="0">
                <a:solidFill>
                  <a:schemeClr val="bg1">
                    <a:lumMod val="65000"/>
                  </a:schemeClr>
                </a:solidFill>
              </a:rPr>
              <a:t>экспедиционная 7 литров с креплением на лев. борту </a:t>
            </a:r>
            <a:endParaRPr lang="ru-RU" sz="11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95921" y="855944"/>
            <a:ext cx="4649400" cy="20390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ru-RU" sz="1100" b="1" dirty="0" smtClean="0">
                <a:solidFill>
                  <a:schemeClr val="bg1"/>
                </a:solidFill>
              </a:rPr>
              <a:t>ЖИЛОЙ МОДУЛЬ</a:t>
            </a: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 Ящики для личных вещей с фасадами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</a:rPr>
              <a:t>(отделка фасадов на выбор заказчика)</a:t>
            </a: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Обработка внутренних поверхностей ящиков яхтенным лаком</a:t>
            </a:r>
          </a:p>
          <a:p>
            <a:pPr fontAlgn="t"/>
            <a:r>
              <a:rPr lang="ru-RU" sz="1050" dirty="0" smtClean="0">
                <a:solidFill>
                  <a:srgbClr val="E65348"/>
                </a:solidFill>
              </a:rPr>
              <a:t>✓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Внутренняя отделка искусственной кожей с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прострочкой</a:t>
            </a:r>
          </a:p>
          <a:p>
            <a:pPr fontAlgn="t"/>
            <a:r>
              <a:rPr lang="ru-RU" sz="1050" dirty="0" smtClean="0">
                <a:solidFill>
                  <a:srgbClr val="E65348"/>
                </a:solidFill>
              </a:rPr>
              <a:t>✓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Напольное покрытие  (</a:t>
            </a:r>
            <a:r>
              <a:rPr lang="ru-RU" sz="1050" dirty="0" err="1" smtClean="0">
                <a:solidFill>
                  <a:schemeClr val="bg1">
                    <a:lumMod val="65000"/>
                  </a:schemeClr>
                </a:solidFill>
              </a:rPr>
              <a:t>ковролин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Внутреннее светодиодное освещение по периметру салона</a:t>
            </a: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Спальное место 2200 х 1460 мм </a:t>
            </a:r>
            <a:endParaRPr lang="en-US" sz="105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Матрас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3в1 (трансформируется - диван, матрас, транспортное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положение</a:t>
            </a:r>
            <a:endParaRPr lang="en-US" sz="105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Панель управления: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управление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освещением жилого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модуля,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управление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освещением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около дверного пространства,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розетка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зарядки USB с индикацией напряжения бортовой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сети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8396" y="3086700"/>
            <a:ext cx="408280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E65348"/>
                </a:solidFill>
                <a:ea typeface="Adobe Fan Heiti Std B" panose="020B0700000000000000"/>
              </a:rPr>
              <a:t>Базовая </a:t>
            </a:r>
            <a:r>
              <a:rPr lang="ru-RU" sz="1600" b="1" dirty="0">
                <a:solidFill>
                  <a:srgbClr val="E65348"/>
                </a:solidFill>
                <a:ea typeface="Adobe Fan Heiti Std B" panose="020B0700000000000000"/>
              </a:rPr>
              <a:t>комплектация уже включает в себя шасси с </a:t>
            </a:r>
            <a:r>
              <a:rPr lang="ru-RU" sz="1600" b="1" dirty="0">
                <a:solidFill>
                  <a:schemeClr val="bg1"/>
                </a:solidFill>
                <a:ea typeface="Adobe Fan Heiti Std B" panose="020B0700000000000000"/>
              </a:rPr>
              <a:t>рессорной ходовой</a:t>
            </a:r>
          </a:p>
          <a:p>
            <a:endParaRPr lang="ru-RU" sz="1100" dirty="0">
              <a:solidFill>
                <a:srgbClr val="E65348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6168" y="3779197"/>
            <a:ext cx="4569153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/>
            <a:r>
              <a:rPr lang="ru-RU" sz="1100" b="1" dirty="0" smtClean="0">
                <a:solidFill>
                  <a:schemeClr val="bg1"/>
                </a:solidFill>
              </a:rPr>
              <a:t>ШАССИ </a:t>
            </a:r>
          </a:p>
          <a:p>
            <a:pPr lvl="0" fontAlgn="t"/>
            <a:r>
              <a:rPr lang="ru-RU" sz="1050" dirty="0">
                <a:solidFill>
                  <a:srgbClr val="E65348"/>
                </a:solidFill>
              </a:rPr>
              <a:t>✓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Рама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усиленная (металл 3мм),</a:t>
            </a: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Обработка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рамы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(окрашивание в черный цвет),</a:t>
            </a:r>
            <a:endParaRPr lang="ru-RU" sz="1050" dirty="0">
              <a:solidFill>
                <a:schemeClr val="bg1">
                  <a:lumMod val="65000"/>
                </a:schemeClr>
              </a:solidFill>
            </a:endParaRP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Опорное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колесо,</a:t>
            </a: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 Ось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со ступицами 98х4,</a:t>
            </a: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 Рессоры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(мах нагрузка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1200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кг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.),</a:t>
            </a: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Разъем подключения к автомобилю 13 </a:t>
            </a:r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PIN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,</a:t>
            </a:r>
            <a:endParaRPr lang="ru-RU" sz="1050" dirty="0">
              <a:solidFill>
                <a:schemeClr val="bg1">
                  <a:lumMod val="65000"/>
                </a:schemeClr>
              </a:solidFill>
            </a:endParaRP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Жгут проводов</a:t>
            </a:r>
            <a:endParaRPr lang="ru-RU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12239" y="4755917"/>
            <a:ext cx="2592962" cy="2102463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a typeface="Adobe Fan Heiti Std B" panose="020B0700000000000000" pitchFamily="34" charset="-128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83702CF6-69B7-4415-AFCB-B31C80AC7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70" y="4899568"/>
            <a:ext cx="2574973" cy="19588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72A842F-7672-4943-9A34-188F21C803E2}"/>
              </a:ext>
            </a:extLst>
          </p:cNvPr>
          <p:cNvSpPr txBox="1"/>
          <p:nvPr/>
        </p:nvSpPr>
        <p:spPr>
          <a:xfrm>
            <a:off x="3954049" y="5483982"/>
            <a:ext cx="2738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E65348"/>
                </a:solidFill>
                <a:ea typeface="Adobe Fan Heiti Std B" panose="020B0700000000000000"/>
              </a:rPr>
              <a:t>Базовая комплектация уже включает в себя утепленный, усиленный кузов с комфортабельным </a:t>
            </a:r>
            <a:r>
              <a:rPr lang="ru-RU" sz="1200" b="1" dirty="0" smtClean="0">
                <a:solidFill>
                  <a:srgbClr val="E65348"/>
                </a:solidFill>
                <a:ea typeface="Adobe Fan Heiti Std B" panose="020B0700000000000000"/>
              </a:rPr>
              <a:t>салоном</a:t>
            </a:r>
            <a:endParaRPr lang="ru-RU" sz="1200" b="1" dirty="0">
              <a:solidFill>
                <a:srgbClr val="E65348"/>
              </a:solidFill>
              <a:ea typeface="Adobe Fan Heiti Std B" panose="020B070000000000000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935" cy="6858000"/>
          </a:xfrm>
          <a:custGeom>
            <a:avLst/>
            <a:gdLst/>
            <a:ahLst/>
            <a:cxnLst/>
            <a:rect l="l" t="t" r="r" b="b"/>
            <a:pathLst>
              <a:path w="12179935" h="6858000">
                <a:moveTo>
                  <a:pt x="0" y="6858000"/>
                </a:moveTo>
                <a:lnTo>
                  <a:pt x="12179808" y="6858000"/>
                </a:lnTo>
                <a:lnTo>
                  <a:pt x="1217980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87533" y="6408826"/>
            <a:ext cx="181102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camper-laggar.ru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2606040" cy="661670"/>
          </a:xfrm>
          <a:custGeom>
            <a:avLst/>
            <a:gdLst/>
            <a:ahLst/>
            <a:cxnLst/>
            <a:rect l="l" t="t" r="r" b="b"/>
            <a:pathLst>
              <a:path w="2606040" h="661670">
                <a:moveTo>
                  <a:pt x="0" y="661415"/>
                </a:moveTo>
                <a:lnTo>
                  <a:pt x="2606040" y="661415"/>
                </a:lnTo>
                <a:lnTo>
                  <a:pt x="2606040" y="0"/>
                </a:lnTo>
                <a:lnTo>
                  <a:pt x="0" y="0"/>
                </a:lnTo>
                <a:lnTo>
                  <a:pt x="0" y="661415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85012" y="165353"/>
            <a:ext cx="1434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Комплектация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  <a:ea typeface="Adobe Fan Heiti Std B" panose="020B0700000000000000" pitchFamily="34" charset="-128"/>
              </a:rPr>
              <a:t>Комплектация</a:t>
            </a:r>
            <a:endParaRPr lang="ru-RU" b="1" dirty="0">
              <a:latin typeface="+mj-lt"/>
              <a:ea typeface="Adobe Fan Heiti Std B" panose="020B0700000000000000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5892" y="145394"/>
            <a:ext cx="592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Базовая стоимость 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комплектация</a:t>
            </a:r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 прицепа </a:t>
            </a:r>
            <a:r>
              <a:rPr lang="ru-RU" dirty="0" err="1" smtClean="0">
                <a:solidFill>
                  <a:schemeClr val="bg1">
                    <a:lumMod val="75000"/>
                  </a:schemeClr>
                </a:solidFill>
              </a:rPr>
              <a:t>кемпера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7562513" y="1111319"/>
            <a:ext cx="45691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/>
            <a:r>
              <a:rPr lang="ru-RU" sz="1100" b="1" dirty="0" smtClean="0">
                <a:solidFill>
                  <a:schemeClr val="bg1"/>
                </a:solidFill>
              </a:rPr>
              <a:t>КУХОННЫЙ </a:t>
            </a:r>
            <a:r>
              <a:rPr lang="ru-RU" sz="1100" b="1" dirty="0">
                <a:solidFill>
                  <a:schemeClr val="bg1"/>
                </a:solidFill>
              </a:rPr>
              <a:t>БЛОК</a:t>
            </a: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Столешница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с обшивкой из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пластика </a:t>
            </a:r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HPL</a:t>
            </a:r>
            <a:endParaRPr lang="ru-RU" sz="1050" dirty="0">
              <a:solidFill>
                <a:schemeClr val="bg1">
                  <a:lumMod val="65000"/>
                </a:schemeClr>
              </a:solidFill>
            </a:endParaRP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Ящики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для хранения и транспортировки продуктов питания и посуды с </a:t>
            </a:r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           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фасадами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(отделка фасадов на выбор заказчика)</a:t>
            </a: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Багажная ниша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с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крышкой</a:t>
            </a:r>
          </a:p>
          <a:p>
            <a:pPr fontAlgn="t"/>
            <a:r>
              <a:rPr lang="ru-RU" sz="1050" dirty="0" smtClean="0">
                <a:solidFill>
                  <a:srgbClr val="E65348"/>
                </a:solidFill>
              </a:rPr>
              <a:t>✓</a:t>
            </a:r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Технический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отсек  </a:t>
            </a:r>
            <a:endParaRPr lang="en-US" sz="1050" dirty="0" smtClean="0">
              <a:solidFill>
                <a:schemeClr val="bg1">
                  <a:lumMod val="65000"/>
                </a:schemeClr>
              </a:solidFill>
            </a:endParaRPr>
          </a:p>
          <a:p>
            <a:pPr fontAlgn="t"/>
            <a:r>
              <a:rPr lang="ru-RU" sz="1050" dirty="0" smtClean="0">
                <a:solidFill>
                  <a:srgbClr val="E65348"/>
                </a:solidFill>
              </a:rPr>
              <a:t>✓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 Панель управления: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управление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освещением кухонного модуля,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выключатель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питания 12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 прицепа,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розетка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зарядки USB с индикацией напряжения бортовой сети.</a:t>
            </a:r>
          </a:p>
          <a:p>
            <a:pPr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 Освещение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кухни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светодиодное</a:t>
            </a:r>
          </a:p>
          <a:p>
            <a:pPr marL="171450" indent="-171450" fontAlgn="t">
              <a:buFontTx/>
              <a:buChar char="-"/>
            </a:pPr>
            <a:endParaRPr lang="ru-RU" sz="1000" dirty="0">
              <a:solidFill>
                <a:schemeClr val="bg2">
                  <a:lumMod val="75000"/>
                </a:schemeClr>
              </a:solidFill>
            </a:endParaRPr>
          </a:p>
          <a:p>
            <a:pPr lvl="0" fontAlgn="t"/>
            <a:r>
              <a:rPr lang="ru-RU" sz="1100" b="1" dirty="0" smtClean="0">
                <a:solidFill>
                  <a:schemeClr val="bg1"/>
                </a:solidFill>
              </a:rPr>
              <a:t>СИСТЕМА </a:t>
            </a:r>
            <a:r>
              <a:rPr lang="ru-RU" sz="1100" b="1" dirty="0">
                <a:solidFill>
                  <a:schemeClr val="bg1"/>
                </a:solidFill>
              </a:rPr>
              <a:t>ЭЛЕКТРОПИТАНИЯ</a:t>
            </a:r>
          </a:p>
          <a:p>
            <a:pPr lvl="0"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 Тяговый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аккумулятор 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AGM 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60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a\h с кронштейном</a:t>
            </a:r>
          </a:p>
          <a:p>
            <a:pPr lvl="0"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 Интеллектуальное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зарядное устройство (автоматическое)</a:t>
            </a:r>
          </a:p>
          <a:p>
            <a:pPr lvl="0"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 Розетка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автомобильная для подключения внешней сети 220</a:t>
            </a:r>
            <a:r>
              <a:rPr lang="en-US" sz="1050" dirty="0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ru-RU" sz="105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0"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 Переходник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– удлинитель для подключения внешней сети</a:t>
            </a:r>
          </a:p>
          <a:p>
            <a:pPr lvl="0"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 Блок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предохранителей</a:t>
            </a:r>
          </a:p>
          <a:p>
            <a:pPr lvl="0" fontAlgn="t"/>
            <a:r>
              <a:rPr lang="ru-RU" sz="1050" dirty="0">
                <a:solidFill>
                  <a:srgbClr val="E65348"/>
                </a:solidFill>
              </a:rPr>
              <a:t>✓</a:t>
            </a:r>
            <a:r>
              <a:rPr lang="ru-RU" sz="1050" dirty="0" smtClean="0">
                <a:solidFill>
                  <a:schemeClr val="bg1">
                    <a:lumMod val="65000"/>
                  </a:schemeClr>
                </a:solidFill>
              </a:rPr>
              <a:t> Жгут </a:t>
            </a:r>
            <a:r>
              <a:rPr lang="ru-RU" sz="1050" dirty="0">
                <a:solidFill>
                  <a:schemeClr val="bg1">
                    <a:lumMod val="65000"/>
                  </a:schemeClr>
                </a:solidFill>
              </a:rPr>
              <a:t>проводов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62514" y="4575108"/>
            <a:ext cx="3677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Стоимость</a:t>
            </a:r>
            <a:r>
              <a:rPr lang="ru-RU" sz="1400" dirty="0" smtClean="0">
                <a:solidFill>
                  <a:srgbClr val="E65348"/>
                </a:solidFill>
                <a:latin typeface="Arial Black" panose="020B0A04020102020204" pitchFamily="34" charset="0"/>
              </a:rPr>
              <a:t> базовой комплектации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2513" y="4882885"/>
            <a:ext cx="357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650 000 </a:t>
            </a:r>
            <a:r>
              <a:rPr lang="ru-RU" sz="3600" dirty="0" smtClean="0">
                <a:solidFill>
                  <a:srgbClr val="E65348"/>
                </a:solidFill>
              </a:rPr>
              <a:t>Руб.</a:t>
            </a:r>
            <a:endParaRPr lang="ru-RU" sz="3600" dirty="0">
              <a:solidFill>
                <a:srgbClr val="E65348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1" y="3810000"/>
            <a:ext cx="6781801" cy="1828800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17D5ED9-F904-41F8-83DD-707F41E8A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22417" r="16753" b="14979"/>
          <a:stretch/>
        </p:blipFill>
        <p:spPr>
          <a:xfrm>
            <a:off x="0" y="1111319"/>
            <a:ext cx="7315200" cy="424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5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74481" y="5044185"/>
            <a:ext cx="3156585" cy="332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* Обращаем </a:t>
            </a:r>
            <a:r>
              <a:rPr sz="1000" spc="-5" dirty="0">
                <a:solidFill>
                  <a:srgbClr val="767070"/>
                </a:solidFill>
                <a:latin typeface="Calibri"/>
                <a:cs typeface="Calibri"/>
              </a:rPr>
              <a:t>Ваше внимание на то, </a:t>
            </a: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что </a:t>
            </a:r>
            <a:r>
              <a:rPr sz="1000" spc="-10" dirty="0">
                <a:solidFill>
                  <a:srgbClr val="767070"/>
                </a:solidFill>
                <a:latin typeface="Calibri"/>
                <a:cs typeface="Calibri"/>
              </a:rPr>
              <a:t>такие </a:t>
            </a:r>
            <a:r>
              <a:rPr sz="1000" spc="-5" dirty="0">
                <a:solidFill>
                  <a:srgbClr val="767070"/>
                </a:solidFill>
                <a:latin typeface="Calibri"/>
                <a:cs typeface="Calibri"/>
              </a:rPr>
              <a:t>параметры  </a:t>
            </a: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прицепа </a:t>
            </a:r>
            <a:r>
              <a:rPr sz="1000" spc="-5" dirty="0">
                <a:solidFill>
                  <a:srgbClr val="767070"/>
                </a:solidFill>
                <a:latin typeface="Calibri"/>
                <a:cs typeface="Calibri"/>
              </a:rPr>
              <a:t>как: клиренс </a:t>
            </a: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/ </a:t>
            </a:r>
            <a:r>
              <a:rPr sz="1000" spc="-5" dirty="0">
                <a:solidFill>
                  <a:srgbClr val="767070"/>
                </a:solidFill>
                <a:latin typeface="Calibri"/>
                <a:cs typeface="Calibri"/>
              </a:rPr>
              <a:t>высота </a:t>
            </a: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от уровня земли</a:t>
            </a:r>
            <a:r>
              <a:rPr sz="1000" spc="9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00" spc="-15" dirty="0">
                <a:solidFill>
                  <a:srgbClr val="767070"/>
                </a:solidFill>
                <a:latin typeface="Calibri"/>
                <a:cs typeface="Calibri"/>
              </a:rPr>
              <a:t>до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74481" y="5349366"/>
            <a:ext cx="31572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634365" algn="l"/>
                <a:tab pos="1106805" algn="l"/>
                <a:tab pos="1814195" algn="l"/>
                <a:tab pos="2286635" algn="l"/>
                <a:tab pos="3082925" algn="l"/>
              </a:tabLst>
            </a:pP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вер</a:t>
            </a:r>
            <a:r>
              <a:rPr sz="1000" spc="-10" dirty="0">
                <a:solidFill>
                  <a:srgbClr val="767070"/>
                </a:solidFill>
                <a:latin typeface="Calibri"/>
                <a:cs typeface="Calibri"/>
              </a:rPr>
              <a:t>х</a:t>
            </a:r>
            <a:r>
              <a:rPr sz="1000" spc="-15" dirty="0">
                <a:solidFill>
                  <a:srgbClr val="767070"/>
                </a:solidFill>
                <a:latin typeface="Calibri"/>
                <a:cs typeface="Calibri"/>
              </a:rPr>
              <a:t>н</a:t>
            </a: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ей	</a:t>
            </a:r>
            <a:r>
              <a:rPr sz="1000" spc="-10" dirty="0">
                <a:solidFill>
                  <a:srgbClr val="767070"/>
                </a:solidFill>
                <a:latin typeface="Calibri"/>
                <a:cs typeface="Calibri"/>
              </a:rPr>
              <a:t>т</a:t>
            </a:r>
            <a:r>
              <a:rPr sz="1000" spc="-30" dirty="0">
                <a:solidFill>
                  <a:srgbClr val="767070"/>
                </a:solidFill>
                <a:latin typeface="Calibri"/>
                <a:cs typeface="Calibri"/>
              </a:rPr>
              <a:t>о</a:t>
            </a:r>
            <a:r>
              <a:rPr sz="1000" spc="5" dirty="0">
                <a:solidFill>
                  <a:srgbClr val="767070"/>
                </a:solidFill>
                <a:latin typeface="Calibri"/>
                <a:cs typeface="Calibri"/>
              </a:rPr>
              <a:t>ч</a:t>
            </a:r>
            <a:r>
              <a:rPr sz="1000" spc="-15" dirty="0">
                <a:solidFill>
                  <a:srgbClr val="767070"/>
                </a:solidFill>
                <a:latin typeface="Calibri"/>
                <a:cs typeface="Calibri"/>
              </a:rPr>
              <a:t>к</a:t>
            </a: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и	</a:t>
            </a:r>
            <a:r>
              <a:rPr sz="1000" spc="-5" dirty="0">
                <a:solidFill>
                  <a:srgbClr val="767070"/>
                </a:solidFill>
                <a:latin typeface="Calibri"/>
                <a:cs typeface="Calibri"/>
              </a:rPr>
              <a:t>р</a:t>
            </a:r>
            <a:r>
              <a:rPr sz="1000" spc="-25" dirty="0">
                <a:solidFill>
                  <a:srgbClr val="767070"/>
                </a:solidFill>
                <a:latin typeface="Calibri"/>
                <a:cs typeface="Calibri"/>
              </a:rPr>
              <a:t>е</a:t>
            </a:r>
            <a:r>
              <a:rPr sz="1000" spc="5" dirty="0">
                <a:solidFill>
                  <a:srgbClr val="767070"/>
                </a:solidFill>
                <a:latin typeface="Calibri"/>
                <a:cs typeface="Calibri"/>
              </a:rPr>
              <a:t>й</a:t>
            </a:r>
            <a:r>
              <a:rPr sz="1000" spc="-15" dirty="0">
                <a:solidFill>
                  <a:srgbClr val="767070"/>
                </a:solidFill>
                <a:latin typeface="Calibri"/>
                <a:cs typeface="Calibri"/>
              </a:rPr>
              <a:t>л</a:t>
            </a:r>
            <a:r>
              <a:rPr sz="1000" spc="5" dirty="0">
                <a:solidFill>
                  <a:srgbClr val="767070"/>
                </a:solidFill>
                <a:latin typeface="Calibri"/>
                <a:cs typeface="Calibri"/>
              </a:rPr>
              <a:t>и</a:t>
            </a:r>
            <a:r>
              <a:rPr sz="1000" spc="-15" dirty="0">
                <a:solidFill>
                  <a:srgbClr val="767070"/>
                </a:solidFill>
                <a:latin typeface="Calibri"/>
                <a:cs typeface="Calibri"/>
              </a:rPr>
              <a:t>н</a:t>
            </a:r>
            <a:r>
              <a:rPr sz="1000" spc="10" dirty="0">
                <a:solidFill>
                  <a:srgbClr val="767070"/>
                </a:solidFill>
                <a:latin typeface="Calibri"/>
                <a:cs typeface="Calibri"/>
              </a:rPr>
              <a:t>г</a:t>
            </a: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а,	</a:t>
            </a:r>
            <a:r>
              <a:rPr sz="1000" spc="-5" dirty="0">
                <a:solidFill>
                  <a:srgbClr val="767070"/>
                </a:solidFill>
                <a:latin typeface="Calibri"/>
                <a:cs typeface="Calibri"/>
              </a:rPr>
              <a:t>мо</a:t>
            </a:r>
            <a:r>
              <a:rPr sz="1000" spc="10" dirty="0">
                <a:solidFill>
                  <a:srgbClr val="767070"/>
                </a:solidFill>
                <a:latin typeface="Calibri"/>
                <a:cs typeface="Calibri"/>
              </a:rPr>
              <a:t>г</a:t>
            </a: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ут	</a:t>
            </a:r>
            <a:r>
              <a:rPr sz="1000" spc="5" dirty="0">
                <a:solidFill>
                  <a:srgbClr val="767070"/>
                </a:solidFill>
                <a:latin typeface="Calibri"/>
                <a:cs typeface="Calibri"/>
              </a:rPr>
              <a:t>из</a:t>
            </a:r>
            <a:r>
              <a:rPr sz="1000" spc="-5" dirty="0">
                <a:solidFill>
                  <a:srgbClr val="767070"/>
                </a:solidFill>
                <a:latin typeface="Calibri"/>
                <a:cs typeface="Calibri"/>
              </a:rPr>
              <a:t>м</a:t>
            </a: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е</a:t>
            </a:r>
            <a:r>
              <a:rPr sz="1000" spc="-10" dirty="0">
                <a:solidFill>
                  <a:srgbClr val="767070"/>
                </a:solidFill>
                <a:latin typeface="Calibri"/>
                <a:cs typeface="Calibri"/>
              </a:rPr>
              <a:t>н</a:t>
            </a:r>
            <a:r>
              <a:rPr sz="1000" spc="-5" dirty="0">
                <a:solidFill>
                  <a:srgbClr val="767070"/>
                </a:solidFill>
                <a:latin typeface="Calibri"/>
                <a:cs typeface="Calibri"/>
              </a:rPr>
              <a:t>ят</a:t>
            </a:r>
            <a:r>
              <a:rPr sz="1000" spc="5" dirty="0">
                <a:solidFill>
                  <a:srgbClr val="767070"/>
                </a:solidFill>
                <a:latin typeface="Calibri"/>
                <a:cs typeface="Calibri"/>
              </a:rPr>
              <a:t>ьс</a:t>
            </a: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я	в  зависимости от выбора </a:t>
            </a:r>
            <a:r>
              <a:rPr sz="1000" spc="-5" dirty="0">
                <a:solidFill>
                  <a:srgbClr val="767070"/>
                </a:solidFill>
                <a:latin typeface="Calibri"/>
                <a:cs typeface="Calibri"/>
              </a:rPr>
              <a:t>ходовой </a:t>
            </a:r>
            <a:r>
              <a:rPr sz="1000" dirty="0">
                <a:solidFill>
                  <a:srgbClr val="767070"/>
                </a:solidFill>
                <a:latin typeface="Calibri"/>
                <a:cs typeface="Calibri"/>
              </a:rPr>
              <a:t>и размерности</a:t>
            </a:r>
            <a:r>
              <a:rPr sz="1000" spc="-140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000" spc="-5" dirty="0">
                <a:solidFill>
                  <a:srgbClr val="767070"/>
                </a:solidFill>
                <a:latin typeface="Calibri"/>
                <a:cs typeface="Calibri"/>
              </a:rPr>
              <a:t>колес.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2919034" y="145394"/>
            <a:ext cx="848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Основные характеристика </a:t>
            </a: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прицепа капля 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Навигатор 2</a:t>
            </a:r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» 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  <a:ea typeface="Adobe Fan Heiti Std B" panose="020B0700000000000000" pitchFamily="34" charset="-128"/>
              </a:rPr>
              <a:t>Характеристики</a:t>
            </a:r>
            <a:endParaRPr lang="ru-RU" b="1" dirty="0">
              <a:latin typeface="+mj-lt"/>
              <a:ea typeface="Adobe Fan Heiti Std B" panose="020B0700000000000000" pitchFamily="34" charset="-128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2344615"/>
            <a:ext cx="4430637" cy="1549522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3" y="762000"/>
            <a:ext cx="6707458" cy="4209728"/>
          </a:xfrm>
          <a:prstGeom prst="rect">
            <a:avLst/>
          </a:prstGeom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5156725" y="1762125"/>
            <a:ext cx="208702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263657" y="1953997"/>
            <a:ext cx="0" cy="279299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800000" y="4891857"/>
            <a:ext cx="144374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6667223" y="2244461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+1900 </a:t>
            </a:r>
            <a:r>
              <a:rPr lang="en-US" sz="1200" b="1" i="1" dirty="0" smtClean="0">
                <a:solidFill>
                  <a:srgbClr val="C00000"/>
                </a:solidFill>
              </a:rPr>
              <a:t>mm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7164127" y="3878064"/>
            <a:ext cx="8314" cy="868931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6200000">
            <a:off x="6594269" y="4222401"/>
            <a:ext cx="779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+</a:t>
            </a:r>
            <a:r>
              <a:rPr lang="ru-RU" sz="1200" b="1" i="1" dirty="0">
                <a:solidFill>
                  <a:srgbClr val="C00000"/>
                </a:solidFill>
              </a:rPr>
              <a:t>3</a:t>
            </a:r>
            <a:r>
              <a:rPr lang="ru-RU" sz="1200" b="1" i="1" dirty="0" smtClean="0">
                <a:solidFill>
                  <a:srgbClr val="C00000"/>
                </a:solidFill>
              </a:rPr>
              <a:t>00 </a:t>
            </a:r>
            <a:r>
              <a:rPr lang="en-US" sz="1200" b="1" i="1" dirty="0" smtClean="0">
                <a:solidFill>
                  <a:srgbClr val="C00000"/>
                </a:solidFill>
              </a:rPr>
              <a:t>mm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6818117" y="3682642"/>
            <a:ext cx="0" cy="163392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5791200" y="3478511"/>
            <a:ext cx="8800" cy="166803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 flipV="1">
            <a:off x="2362200" y="4971727"/>
            <a:ext cx="3276601" cy="2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2362200" y="5316569"/>
            <a:ext cx="4338844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886200" y="5068568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2700 </a:t>
            </a:r>
            <a:r>
              <a:rPr lang="en-US" sz="1200" b="1" i="1" dirty="0" smtClean="0">
                <a:solidFill>
                  <a:srgbClr val="C00000"/>
                </a:solidFill>
              </a:rPr>
              <a:t>mm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67118" y="4694729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2200 </a:t>
            </a:r>
            <a:r>
              <a:rPr lang="en-US" sz="1200" b="1" i="1" dirty="0" smtClean="0">
                <a:solidFill>
                  <a:srgbClr val="C00000"/>
                </a:solidFill>
              </a:rPr>
              <a:t>mm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H="1" flipV="1">
            <a:off x="2205266" y="3696220"/>
            <a:ext cx="10052" cy="16493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6701043" y="3872136"/>
            <a:ext cx="25664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8074824" y="1753989"/>
            <a:ext cx="3312680" cy="3039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Ширина кузова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1 500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Колея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1 890-2100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Высота </a:t>
            </a:r>
            <a:r>
              <a:rPr lang="ru-RU" sz="105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 уровня земли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1900-2100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Длина кузова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2 500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Длина спальни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2 200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Ширина спальни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1480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Масса до      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620-750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кг.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Клиренс от       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450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мм.</a:t>
            </a:r>
          </a:p>
          <a:p>
            <a:pPr>
              <a:lnSpc>
                <a:spcPct val="107000"/>
              </a:lnSpc>
            </a:pP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Грузоподъемность </a:t>
            </a:r>
            <a:r>
              <a:rPr lang="ru-RU" sz="1400" b="1" dirty="0" err="1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рейлингов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250</a:t>
            </a: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кг.</a:t>
            </a:r>
            <a:endParaRPr lang="ru-RU" sz="1400" b="1" dirty="0">
              <a:solidFill>
                <a:srgbClr val="E7E6E6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FontTx/>
              <a:buChar char="-"/>
            </a:pPr>
            <a:endParaRPr lang="ru-RU" sz="800" dirty="0">
              <a:solidFill>
                <a:srgbClr val="E7E6E6">
                  <a:lumMod val="7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1" name="object 28"/>
          <p:cNvSpPr txBox="1">
            <a:spLocks/>
          </p:cNvSpPr>
          <p:nvPr/>
        </p:nvSpPr>
        <p:spPr>
          <a:xfrm>
            <a:off x="3012831" y="180200"/>
            <a:ext cx="8270832" cy="2997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chemeClr val="bg1"/>
                </a:solidFill>
              </a:rPr>
              <a:t>Технологии</a:t>
            </a:r>
            <a:r>
              <a:rPr lang="ru-RU" sz="1800" dirty="0" smtClean="0">
                <a:solidFill>
                  <a:srgbClr val="AEABAB"/>
                </a:solidFill>
              </a:rPr>
              <a:t>  </a:t>
            </a:r>
            <a:r>
              <a:rPr lang="ru-RU" sz="1800" spc="-5" dirty="0" smtClean="0">
                <a:solidFill>
                  <a:srgbClr val="AEABAB"/>
                </a:solidFill>
              </a:rPr>
              <a:t>прицепа</a:t>
            </a:r>
            <a:r>
              <a:rPr lang="ru-RU" sz="1800" spc="70" dirty="0" smtClean="0">
                <a:solidFill>
                  <a:srgbClr val="AEABAB"/>
                </a:solidFill>
              </a:rPr>
              <a:t> </a:t>
            </a:r>
            <a:r>
              <a:rPr lang="ru-RU" sz="1800" spc="70" dirty="0" err="1" smtClean="0">
                <a:solidFill>
                  <a:srgbClr val="AEABAB"/>
                </a:solidFill>
              </a:rPr>
              <a:t>кемпера</a:t>
            </a:r>
            <a:r>
              <a:rPr lang="ru-RU" sz="1800" spc="70" dirty="0" smtClean="0">
                <a:solidFill>
                  <a:srgbClr val="AEABAB"/>
                </a:solidFill>
              </a:rPr>
              <a:t> капля </a:t>
            </a:r>
            <a:r>
              <a:rPr lang="ru-RU" sz="1800" spc="-5" dirty="0" smtClean="0">
                <a:solidFill>
                  <a:srgbClr val="AEABAB"/>
                </a:solidFill>
              </a:rPr>
              <a:t>«</a:t>
            </a:r>
            <a:r>
              <a:rPr lang="ru-RU" sz="1800" b="1" spc="-5" dirty="0" smtClean="0">
                <a:solidFill>
                  <a:schemeClr val="bg1"/>
                </a:solidFill>
              </a:rPr>
              <a:t>Навигатор 2</a:t>
            </a:r>
            <a:r>
              <a:rPr lang="ru-RU" sz="1800" spc="-5" dirty="0" smtClean="0">
                <a:solidFill>
                  <a:srgbClr val="AEABAB"/>
                </a:solidFill>
              </a:rPr>
              <a:t>»</a:t>
            </a:r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  <a:ea typeface="Adobe Fan Heiti Std B" panose="020B0700000000000000" pitchFamily="34" charset="-128"/>
              </a:rPr>
              <a:t>Технологии</a:t>
            </a:r>
            <a:endParaRPr lang="ru-RU" b="1" dirty="0">
              <a:latin typeface="+mj-lt"/>
              <a:ea typeface="Adobe Fan Heiti Std B" panose="020B0700000000000000" pitchFamily="34" charset="-128"/>
            </a:endParaRPr>
          </a:p>
        </p:txBody>
      </p:sp>
      <p:sp>
        <p:nvSpPr>
          <p:cNvPr id="14" name="object 3"/>
          <p:cNvSpPr/>
          <p:nvPr/>
        </p:nvSpPr>
        <p:spPr>
          <a:xfrm>
            <a:off x="-1" y="1770185"/>
            <a:ext cx="4343401" cy="5087815"/>
          </a:xfrm>
          <a:custGeom>
            <a:avLst/>
            <a:gdLst/>
            <a:ahLst/>
            <a:cxnLst/>
            <a:rect l="l" t="t" r="r" b="b"/>
            <a:pathLst>
              <a:path w="4432300" h="1609725">
                <a:moveTo>
                  <a:pt x="0" y="1609344"/>
                </a:moveTo>
                <a:lnTo>
                  <a:pt x="4431792" y="1609344"/>
                </a:lnTo>
                <a:lnTo>
                  <a:pt x="4431792" y="0"/>
                </a:lnTo>
                <a:lnTo>
                  <a:pt x="0" y="0"/>
                </a:lnTo>
                <a:lnTo>
                  <a:pt x="0" y="16093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160"/>
            <a:ext cx="5720861" cy="5521240"/>
          </a:xfrm>
          <a:prstGeom prst="rect">
            <a:avLst/>
          </a:prstGeom>
        </p:spPr>
      </p:pic>
      <p:sp>
        <p:nvSpPr>
          <p:cNvPr id="17" name="object 6"/>
          <p:cNvSpPr txBox="1"/>
          <p:nvPr/>
        </p:nvSpPr>
        <p:spPr>
          <a:xfrm>
            <a:off x="6096000" y="2482111"/>
            <a:ext cx="5319356" cy="3752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>
                <a:solidFill>
                  <a:schemeClr val="bg1"/>
                </a:solidFill>
                <a:cs typeface="Calibri"/>
              </a:rPr>
              <a:t>Шасси</a:t>
            </a:r>
            <a:r>
              <a:rPr lang="ru-RU" sz="1400" dirty="0">
                <a:solidFill>
                  <a:schemeClr val="bg2">
                    <a:lumMod val="90000"/>
                  </a:schemeClr>
                </a:solidFill>
                <a:cs typeface="Calibri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наших прицепов существенно отличаются по всем параметрам от серийных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.</a:t>
            </a: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endParaRPr lang="ru-RU" sz="1400" dirty="0" smtClean="0">
              <a:solidFill>
                <a:schemeClr val="bg2">
                  <a:lumMod val="90000"/>
                </a:schemeClr>
              </a:solidFill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solidFill>
                  <a:schemeClr val="bg1"/>
                </a:solidFill>
                <a:cs typeface="Calibri"/>
              </a:rPr>
              <a:t>Первое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  <a:cs typeface="Calibri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это конечно же сам металл. Сталь толщиной 3 мм., с легкостью принимает на себя все нагрузки от дороги, даже на скоростях и даже там, где этих самых дорог нет. </a:t>
            </a:r>
            <a:endParaRPr lang="ru-RU" sz="1400" dirty="0" smtClean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endParaRPr lang="ru-RU" sz="1400" dirty="0" smtClean="0">
              <a:solidFill>
                <a:schemeClr val="bg2">
                  <a:lumMod val="90000"/>
                </a:schemeClr>
              </a:solidFill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solidFill>
                  <a:schemeClr val="bg1"/>
                </a:solidFill>
                <a:cs typeface="Calibri"/>
              </a:rPr>
              <a:t>Второе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  <a:cs typeface="Calibri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преимущество – это инженерные решения. Рама шасси имеет множество усиливающих элементов в своей конструкции, а также технологические вырезы, которые одновременно облегчают вес рамы и одновременно увеличивают количество ребер жесткости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cs typeface="Calibri"/>
              </a:rPr>
              <a:t>.</a:t>
            </a: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endParaRPr lang="ru-RU" sz="1400" dirty="0" smtClean="0">
              <a:solidFill>
                <a:schemeClr val="bg2">
                  <a:lumMod val="90000"/>
                </a:schemeClr>
              </a:solidFill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 smtClean="0">
                <a:solidFill>
                  <a:schemeClr val="bg1"/>
                </a:solidFill>
                <a:cs typeface="Calibri"/>
              </a:rPr>
              <a:t>Третье</a:t>
            </a:r>
            <a:r>
              <a:rPr lang="ru-RU" sz="1400" dirty="0" smtClean="0">
                <a:solidFill>
                  <a:schemeClr val="bg2">
                    <a:lumMod val="90000"/>
                  </a:schemeClr>
                </a:solidFill>
                <a:cs typeface="Calibri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это возможности модернизации шасси. Наши шасси могут быть изготовлены в соответствии с вашими потребностями. На шасси могут быть установлены баки различной емкости, сдвоенные амортизаторы, ступицы с тормозной системой, различные виды подвесок и многое другое.</a:t>
            </a:r>
            <a:endParaRPr sz="14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0400" y="180200"/>
            <a:ext cx="4404956" cy="23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71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5" name="object 28"/>
          <p:cNvSpPr txBox="1">
            <a:spLocks/>
          </p:cNvSpPr>
          <p:nvPr/>
        </p:nvSpPr>
        <p:spPr>
          <a:xfrm>
            <a:off x="3012831" y="180200"/>
            <a:ext cx="8270832" cy="2997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chemeClr val="bg1"/>
                </a:solidFill>
              </a:rPr>
              <a:t>Технологии</a:t>
            </a:r>
            <a:r>
              <a:rPr lang="ru-RU" sz="1800" dirty="0" smtClean="0">
                <a:solidFill>
                  <a:srgbClr val="AEABAB"/>
                </a:solidFill>
              </a:rPr>
              <a:t>  </a:t>
            </a:r>
            <a:r>
              <a:rPr lang="ru-RU" sz="1800" spc="-5" dirty="0" smtClean="0">
                <a:solidFill>
                  <a:srgbClr val="AEABAB"/>
                </a:solidFill>
              </a:rPr>
              <a:t>прицепа</a:t>
            </a:r>
            <a:r>
              <a:rPr lang="ru-RU" sz="1800" spc="70" dirty="0" smtClean="0">
                <a:solidFill>
                  <a:srgbClr val="AEABAB"/>
                </a:solidFill>
              </a:rPr>
              <a:t> </a:t>
            </a:r>
            <a:r>
              <a:rPr lang="ru-RU" sz="1800" spc="70" dirty="0" err="1" smtClean="0">
                <a:solidFill>
                  <a:srgbClr val="AEABAB"/>
                </a:solidFill>
              </a:rPr>
              <a:t>кемпера</a:t>
            </a:r>
            <a:r>
              <a:rPr lang="ru-RU" sz="1800" spc="70" dirty="0" smtClean="0">
                <a:solidFill>
                  <a:srgbClr val="AEABAB"/>
                </a:solidFill>
              </a:rPr>
              <a:t> капля </a:t>
            </a:r>
            <a:r>
              <a:rPr lang="ru-RU" sz="1800" spc="-5" dirty="0" smtClean="0">
                <a:solidFill>
                  <a:srgbClr val="AEABAB"/>
                </a:solidFill>
              </a:rPr>
              <a:t>«</a:t>
            </a:r>
            <a:r>
              <a:rPr lang="ru-RU" sz="1800" b="1" spc="-5" dirty="0" smtClean="0">
                <a:solidFill>
                  <a:schemeClr val="bg1"/>
                </a:solidFill>
              </a:rPr>
              <a:t>Навигатор 2</a:t>
            </a:r>
            <a:r>
              <a:rPr lang="ru-RU" sz="1800" spc="-5" dirty="0" smtClean="0">
                <a:solidFill>
                  <a:srgbClr val="AEABAB"/>
                </a:solidFill>
              </a:rPr>
              <a:t>»</a:t>
            </a:r>
            <a:endParaRPr lang="ru-RU" sz="1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  <a:ea typeface="Adobe Fan Heiti Std B" panose="020B0700000000000000" pitchFamily="34" charset="-128"/>
              </a:rPr>
              <a:t>Технологии</a:t>
            </a:r>
            <a:endParaRPr lang="ru-RU" b="1" dirty="0">
              <a:latin typeface="+mj-lt"/>
              <a:ea typeface="Adobe Fan Heiti Std B" panose="020B0700000000000000" pitchFamily="34" charset="-128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20A39F8-6862-48B8-8884-54D7A96898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1" r="5473" b="15849"/>
          <a:stretch/>
        </p:blipFill>
        <p:spPr>
          <a:xfrm>
            <a:off x="381000" y="914401"/>
            <a:ext cx="3269823" cy="1676400"/>
          </a:xfrm>
          <a:prstGeom prst="rect">
            <a:avLst/>
          </a:prstGeom>
        </p:spPr>
      </p:pic>
      <p:sp>
        <p:nvSpPr>
          <p:cNvPr id="20" name="object 6"/>
          <p:cNvSpPr txBox="1"/>
          <p:nvPr/>
        </p:nvSpPr>
        <p:spPr>
          <a:xfrm>
            <a:off x="6594231" y="1748545"/>
            <a:ext cx="5029199" cy="37273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solidFill>
                  <a:srgbClr val="767070"/>
                </a:solidFill>
                <a:cs typeface="Calibri"/>
              </a:rPr>
              <a:t>Мы всегда показываем нашим гостям, потенциальным и постоянным заказчикам наше стремление к прицепам именно заводского качества. И зачастую наши клиенты помогают нам в этом, благодаря обратной связи и общению. </a:t>
            </a: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endParaRPr lang="ru-RU" sz="1400" dirty="0" smtClean="0">
              <a:solidFill>
                <a:srgbClr val="767070"/>
              </a:solidFill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solidFill>
                  <a:srgbClr val="767070"/>
                </a:solidFill>
                <a:cs typeface="Calibri"/>
              </a:rPr>
              <a:t>А заводское качество возможно только с применением заводских, качественных комплектующим, предназначенных именно для автомобилей и </a:t>
            </a:r>
            <a:r>
              <a:rPr lang="ru-RU" sz="1400" dirty="0" err="1" smtClean="0">
                <a:solidFill>
                  <a:srgbClr val="767070"/>
                </a:solidFill>
                <a:cs typeface="Calibri"/>
              </a:rPr>
              <a:t>автодомов</a:t>
            </a:r>
            <a:r>
              <a:rPr lang="ru-RU" sz="1400" dirty="0" smtClean="0">
                <a:solidFill>
                  <a:srgbClr val="767070"/>
                </a:solidFill>
                <a:cs typeface="Calibri"/>
              </a:rPr>
              <a:t>. Именно такие комплектующие мы применяем в своих серийных прицепах. Это и автомобильные герметичные разъемы для электрических жгутов, защитная автомобильная гофра, дверные замки и петли для </a:t>
            </a:r>
            <a:r>
              <a:rPr lang="ru-RU" sz="1400" dirty="0" err="1" smtClean="0">
                <a:solidFill>
                  <a:srgbClr val="767070"/>
                </a:solidFill>
                <a:cs typeface="Calibri"/>
              </a:rPr>
              <a:t>автодомов</a:t>
            </a:r>
            <a:r>
              <a:rPr lang="ru-RU" sz="1400" dirty="0" smtClean="0">
                <a:solidFill>
                  <a:srgbClr val="767070"/>
                </a:solidFill>
                <a:cs typeface="Calibri"/>
              </a:rPr>
              <a:t>, дверные уплотнители для автомобилей, газовые упоры, светодиодные фары и миногою другое.</a:t>
            </a: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endParaRPr lang="ru-RU" sz="1400" dirty="0" smtClean="0">
              <a:solidFill>
                <a:srgbClr val="767070"/>
              </a:solidFill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400" dirty="0" smtClean="0">
                <a:solidFill>
                  <a:srgbClr val="767070"/>
                </a:solidFill>
                <a:cs typeface="Calibri"/>
              </a:rPr>
              <a:t>Большинство этих комплектующих производится в Италии, Германии, Польше и Франции. Это повышает надежность и долговечность наших прицепов.</a:t>
            </a:r>
          </a:p>
        </p:txBody>
      </p:sp>
      <p:sp>
        <p:nvSpPr>
          <p:cNvPr id="21" name="object 3"/>
          <p:cNvSpPr/>
          <p:nvPr/>
        </p:nvSpPr>
        <p:spPr>
          <a:xfrm>
            <a:off x="0" y="5029200"/>
            <a:ext cx="3733799" cy="1828800"/>
          </a:xfrm>
          <a:custGeom>
            <a:avLst/>
            <a:gdLst/>
            <a:ahLst/>
            <a:cxnLst/>
            <a:rect l="l" t="t" r="r" b="b"/>
            <a:pathLst>
              <a:path w="4432300" h="1609725">
                <a:moveTo>
                  <a:pt x="0" y="1609344"/>
                </a:moveTo>
                <a:lnTo>
                  <a:pt x="4431792" y="1609344"/>
                </a:lnTo>
                <a:lnTo>
                  <a:pt x="4431792" y="0"/>
                </a:lnTo>
                <a:lnTo>
                  <a:pt x="0" y="0"/>
                </a:lnTo>
                <a:lnTo>
                  <a:pt x="0" y="16093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7BB50F25-6AFC-4865-B0EB-94F70D9376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69"/>
          <a:stretch/>
        </p:blipFill>
        <p:spPr>
          <a:xfrm>
            <a:off x="381000" y="2819400"/>
            <a:ext cx="5714517" cy="378526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2AE916CA-EAD1-49E1-9EAC-08B4A30A08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" t="432" r="5350" b="-1"/>
          <a:stretch/>
        </p:blipFill>
        <p:spPr>
          <a:xfrm>
            <a:off x="3989915" y="903963"/>
            <a:ext cx="2105602" cy="16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98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2056" y="6315455"/>
            <a:ext cx="2600325" cy="542925"/>
          </a:xfrm>
          <a:custGeom>
            <a:avLst/>
            <a:gdLst/>
            <a:ahLst/>
            <a:cxnLst/>
            <a:rect l="l" t="t" r="r" b="b"/>
            <a:pathLst>
              <a:path w="2600325" h="542925">
                <a:moveTo>
                  <a:pt x="0" y="542544"/>
                </a:moveTo>
                <a:lnTo>
                  <a:pt x="2599944" y="542544"/>
                </a:lnTo>
                <a:lnTo>
                  <a:pt x="2599944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599944"/>
            <a:ext cx="4859020" cy="2374900"/>
          </a:xfrm>
          <a:custGeom>
            <a:avLst/>
            <a:gdLst/>
            <a:ahLst/>
            <a:cxnLst/>
            <a:rect l="l" t="t" r="r" b="b"/>
            <a:pathLst>
              <a:path w="4859020" h="2374900">
                <a:moveTo>
                  <a:pt x="0" y="2374391"/>
                </a:moveTo>
                <a:lnTo>
                  <a:pt x="4858512" y="2374391"/>
                </a:lnTo>
                <a:lnTo>
                  <a:pt x="4858512" y="0"/>
                </a:lnTo>
                <a:lnTo>
                  <a:pt x="0" y="0"/>
                </a:lnTo>
                <a:lnTo>
                  <a:pt x="0" y="2374391"/>
                </a:lnTo>
                <a:close/>
              </a:path>
            </a:pathLst>
          </a:custGeom>
          <a:solidFill>
            <a:srgbClr val="E652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9079" y="6094"/>
            <a:ext cx="5132832" cy="6845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95"/>
              </a:lnSpc>
            </a:pPr>
            <a:r>
              <a:rPr spc="-15" dirty="0"/>
              <a:t>camper-laggar.ru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58" y="6375466"/>
            <a:ext cx="849496" cy="422142"/>
          </a:xfrm>
          <a:prstGeom prst="rect">
            <a:avLst/>
          </a:prstGeom>
          <a:noFill/>
        </p:spPr>
      </p:pic>
      <p:sp>
        <p:nvSpPr>
          <p:cNvPr id="14" name="object 28"/>
          <p:cNvSpPr txBox="1">
            <a:spLocks/>
          </p:cNvSpPr>
          <p:nvPr/>
        </p:nvSpPr>
        <p:spPr>
          <a:xfrm>
            <a:off x="3429000" y="180200"/>
            <a:ext cx="7463218" cy="29972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chemeClr val="bg1"/>
                </a:solidFill>
              </a:rPr>
              <a:t>Дополнительные опции </a:t>
            </a:r>
            <a:r>
              <a:rPr lang="ru-RU" sz="1800" dirty="0" smtClean="0">
                <a:solidFill>
                  <a:srgbClr val="AEABAB"/>
                </a:solidFill>
              </a:rPr>
              <a:t> </a:t>
            </a:r>
            <a:r>
              <a:rPr lang="ru-RU" sz="1800" spc="-5" dirty="0" smtClean="0">
                <a:solidFill>
                  <a:srgbClr val="AEABAB"/>
                </a:solidFill>
              </a:rPr>
              <a:t>прицепа</a:t>
            </a:r>
            <a:r>
              <a:rPr lang="ru-RU" sz="1800" spc="70" dirty="0" smtClean="0">
                <a:solidFill>
                  <a:srgbClr val="AEABAB"/>
                </a:solidFill>
              </a:rPr>
              <a:t> </a:t>
            </a:r>
            <a:r>
              <a:rPr lang="ru-RU" sz="1800" spc="70" dirty="0" err="1" smtClean="0">
                <a:solidFill>
                  <a:srgbClr val="AEABAB"/>
                </a:solidFill>
              </a:rPr>
              <a:t>кемпера</a:t>
            </a:r>
            <a:r>
              <a:rPr lang="ru-RU" sz="1800" spc="70" dirty="0" smtClean="0">
                <a:solidFill>
                  <a:srgbClr val="AEABAB"/>
                </a:solidFill>
              </a:rPr>
              <a:t> капля </a:t>
            </a:r>
            <a:r>
              <a:rPr lang="ru-RU" sz="1800" spc="-5" dirty="0" smtClean="0">
                <a:solidFill>
                  <a:srgbClr val="AEABAB"/>
                </a:solidFill>
              </a:rPr>
              <a:t>«</a:t>
            </a:r>
            <a:r>
              <a:rPr lang="ru-RU" sz="1800" b="1" spc="-5" dirty="0" smtClean="0">
                <a:solidFill>
                  <a:schemeClr val="bg1"/>
                </a:solidFill>
              </a:rPr>
              <a:t>Навигатор 2</a:t>
            </a:r>
            <a:r>
              <a:rPr lang="ru-RU" sz="1800" spc="-5" dirty="0" smtClean="0">
                <a:solidFill>
                  <a:srgbClr val="AEABAB"/>
                </a:solidFill>
              </a:rPr>
              <a:t>»</a:t>
            </a:r>
            <a:endParaRPr lang="ru-RU" sz="1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-1" y="-457"/>
            <a:ext cx="2605893" cy="661035"/>
          </a:xfrm>
          <a:prstGeom prst="rect">
            <a:avLst/>
          </a:prstGeom>
          <a:solidFill>
            <a:srgbClr val="E65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+mj-lt"/>
                <a:ea typeface="Adobe Fan Heiti Std B" panose="020B0700000000000000" pitchFamily="34" charset="-128"/>
              </a:rPr>
              <a:t>Кухня</a:t>
            </a:r>
            <a:endParaRPr lang="ru-RU" b="1" dirty="0">
              <a:latin typeface="+mj-lt"/>
              <a:ea typeface="Adobe Fan Heiti Std B" panose="020B0700000000000000" pitchFamily="34" charset="-128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97793" y="2133600"/>
            <a:ext cx="5908432" cy="2982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Система водоснабжения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53 000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07000"/>
              </a:lnSpc>
            </a:pPr>
            <a:r>
              <a:rPr lang="ru-RU" sz="11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Бак для чистой воды 45л.,</a:t>
            </a:r>
          </a:p>
          <a:p>
            <a:pPr>
              <a:lnSpc>
                <a:spcPct val="107000"/>
              </a:lnSpc>
            </a:pPr>
            <a:r>
              <a:rPr lang="ru-RU" sz="11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Насос погружной (</a:t>
            </a:r>
            <a:r>
              <a:rPr lang="ru-RU" sz="1100" b="1" dirty="0" err="1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кемперный</a:t>
            </a:r>
            <a:r>
              <a:rPr lang="ru-RU" sz="11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endParaRPr lang="ru-RU" sz="1100" b="1" dirty="0">
              <a:solidFill>
                <a:srgbClr val="E7E6E6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1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Заливная горловина,</a:t>
            </a:r>
            <a:endParaRPr lang="ru-RU" sz="1100" b="1" dirty="0">
              <a:solidFill>
                <a:srgbClr val="E7E6E6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1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Раковина с электромагнитным краном</a:t>
            </a:r>
            <a:endParaRPr lang="ru-RU" sz="1100" b="1" dirty="0">
              <a:solidFill>
                <a:srgbClr val="E7E6E6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1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Датчик контроля уровня воды</a:t>
            </a:r>
            <a:endParaRPr lang="ru-RU" sz="1400" b="1" dirty="0">
              <a:solidFill>
                <a:srgbClr val="E7E6E6">
                  <a:lumMod val="7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Душ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(люк душевой с лейкой на правый борт)  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21 000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07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Палатка для душа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(типа маркиза)                         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25 000 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Холодильник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24л. (переносной КНР)                   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ru-RU" sz="1400" b="1" dirty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Холодильник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20л</a:t>
            </a:r>
            <a:r>
              <a:rPr lang="ru-RU" sz="1400" b="1" dirty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(переносной компрессорный КНР)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45 000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 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Встроенная газовая плита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Турция (баллон 5л.)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35 000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  <a:endParaRPr lang="ru-RU" sz="1400" b="1" dirty="0">
              <a:solidFill>
                <a:srgbClr val="E7E6E6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E7E6E6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Стол съемный на борт                                                                              </a:t>
            </a:r>
            <a:r>
              <a:rPr lang="ru-RU" sz="1400" b="1" dirty="0" smtClean="0">
                <a:solidFill>
                  <a:srgbClr val="E7E6E6">
                    <a:lumMod val="9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17 000 </a:t>
            </a:r>
            <a:r>
              <a:rPr lang="ru-RU" sz="1400" b="1" dirty="0" smtClean="0">
                <a:solidFill>
                  <a:srgbClr val="E7E6E6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Руб.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6524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</TotalTime>
  <Words>1691</Words>
  <Application>Microsoft Office PowerPoint</Application>
  <PresentationFormat>Произвольный</PresentationFormat>
  <Paragraphs>199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Прицеп кемпер дом на колёсах для активного отдыха и путешествий «Навигатор 2»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Контактные данные c a m p e r - l a g g a r . r 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35</cp:revision>
  <dcterms:created xsi:type="dcterms:W3CDTF">2021-01-13T13:43:26Z</dcterms:created>
  <dcterms:modified xsi:type="dcterms:W3CDTF">2022-03-14T16:34:00Z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2020-12-03T00:00:00Z</vt:filetime>
  </property>
  <property fmtid="{D5CDD505-2E9C-101B-9397-08002B2CF9AE}" pid="3" name="Creator">
    <vt:lpwstr>ÿþM</vt:lpwstr>
  </property>
  <property fmtid="{D5CDD505-2E9C-101B-9397-08002B2CF9AE}" pid="4" name="LastSaved">
    <vt:filetime>2021-01-13T00:00:00Z</vt:filetime>
  </property>
</Properties>
</file>