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9" r:id="rId4"/>
    <p:sldId id="275" r:id="rId5"/>
    <p:sldId id="276" r:id="rId6"/>
    <p:sldId id="266" r:id="rId7"/>
    <p:sldId id="273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5348"/>
    <a:srgbClr val="3B3838"/>
    <a:srgbClr val="E33C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08" autoAdjust="0"/>
    <p:restoredTop sz="94660"/>
  </p:normalViewPr>
  <p:slideViewPr>
    <p:cSldViewPr snapToGrid="0">
      <p:cViewPr>
        <p:scale>
          <a:sx n="80" d="100"/>
          <a:sy n="80" d="100"/>
        </p:scale>
        <p:origin x="-474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7FAF0-B0EB-4279-B6AD-07836608FACB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0D27C-9E88-4BE4-85EE-C7D25B951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750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7FAF0-B0EB-4279-B6AD-07836608FACB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0D27C-9E88-4BE4-85EE-C7D25B951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032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7FAF0-B0EB-4279-B6AD-07836608FACB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0D27C-9E88-4BE4-85EE-C7D25B951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145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7FAF0-B0EB-4279-B6AD-07836608FACB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0D27C-9E88-4BE4-85EE-C7D25B951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298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7FAF0-B0EB-4279-B6AD-07836608FACB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0D27C-9E88-4BE4-85EE-C7D25B951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119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7FAF0-B0EB-4279-B6AD-07836608FACB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0D27C-9E88-4BE4-85EE-C7D25B951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999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7FAF0-B0EB-4279-B6AD-07836608FACB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0D27C-9E88-4BE4-85EE-C7D25B951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725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7FAF0-B0EB-4279-B6AD-07836608FACB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0D27C-9E88-4BE4-85EE-C7D25B951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93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7FAF0-B0EB-4279-B6AD-07836608FACB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0D27C-9E88-4BE4-85EE-C7D25B951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522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7FAF0-B0EB-4279-B6AD-07836608FACB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0D27C-9E88-4BE4-85EE-C7D25B951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684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7FAF0-B0EB-4279-B6AD-07836608FACB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0D27C-9E88-4BE4-85EE-C7D25B951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981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7FAF0-B0EB-4279-B6AD-07836608FACB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0D27C-9E88-4BE4-85EE-C7D25B951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61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7537"/>
            <a:ext cx="12192000" cy="738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630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708238" y="1453911"/>
            <a:ext cx="2274070" cy="4861164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2158" r="100000">
                        <a14:foregroundMark x1="32741" y1="6314" x2="56470" y2="95281"/>
                        <a14:foregroundMark x1="59487" y1="12245" x2="34436" y2="86990"/>
                        <a14:foregroundMark x1="82513" y1="49617" x2="80157" y2="42092"/>
                        <a14:foregroundMark x1="70897" y1="76849" x2="62009" y2="65689"/>
                        <a14:foregroundMark x1="67549" y1="10714" x2="58785" y2="15370"/>
                        <a14:foregroundMark x1="51757" y1="3699" x2="28028" y2="3699"/>
                        <a14:foregroundMark x1="39314" y1="51403" x2="23811" y2="12755"/>
                        <a14:foregroundMark x1="31542" y1="24936" x2="32245" y2="92921"/>
                        <a14:foregroundMark x1="30054" y1="72449" x2="31377" y2="93686"/>
                        <a14:foregroundMark x1="26871" y1="88776" x2="33898" y2="30421"/>
                        <a14:foregroundMark x1="30881" y1="39987" x2="22158" y2="69324"/>
                        <a14:foregroundMark x1="85366" y1="40816" x2="78669" y2="42347"/>
                        <a14:foregroundMark x1="89582" y1="65434" x2="80488" y2="60268"/>
                        <a14:foregroundMark x1="63663" y1="44133" x2="49897" y2="48278"/>
                        <a14:foregroundMark x1="38115" y1="65944" x2="28524" y2="67474"/>
                        <a14:foregroundMark x1="37123" y1="65179" x2="29186" y2="63584"/>
                        <a14:foregroundMark x1="65440" y1="3316" x2="69574" y2="3571"/>
                        <a14:foregroundMark x1="69657" y1="4209" x2="68995" y2="27679"/>
                        <a14:foregroundMark x1="30136" y1="21875" x2="29558" y2="52168"/>
                        <a14:foregroundMark x1="30054" y1="4974" x2="29103" y2="27296"/>
                        <a14:foregroundMark x1="69835" y1="36352" x2="75124" y2="54974"/>
                        <a14:foregroundMark x1="84711" y1="59311" x2="78099" y2="54464"/>
                        <a14:foregroundMark x1="53967" y1="53444" x2="47190" y2="54719"/>
                        <a14:foregroundMark x1="38430" y1="64158" x2="35455" y2="59311"/>
                        <a14:foregroundMark x1="81901" y1="39923" x2="68347" y2="36352"/>
                        <a14:backgroundMark x1="80488" y1="6824" x2="97478" y2="45217"/>
                        <a14:backgroundMark x1="74948" y1="3444" x2="80653" y2="14860"/>
                        <a14:backgroundMark x1="72096" y1="1849" x2="73088" y2="10204"/>
                        <a14:backgroundMark x1="96817" y1="64031" x2="97726" y2="82015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48" r="6223"/>
          <a:stretch/>
        </p:blipFill>
        <p:spPr>
          <a:xfrm>
            <a:off x="0" y="1453911"/>
            <a:ext cx="4982308" cy="540409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591675" y="6315075"/>
            <a:ext cx="2600325" cy="542925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camper-laggar.</a:t>
            </a:r>
            <a:r>
              <a:rPr lang="en-US" sz="2000" b="1" dirty="0" smtClean="0"/>
              <a:t>ru</a:t>
            </a:r>
            <a:endParaRPr lang="ru-RU" sz="20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458" y="6375466"/>
            <a:ext cx="849496" cy="422142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-1" y="-457"/>
            <a:ext cx="2605893" cy="661035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Gotham Pro Black" pitchFamily="50" charset="0"/>
                <a:ea typeface="Adobe Fan Heiti Std B" panose="020B0700000000000000" pitchFamily="34" charset="-128"/>
                <a:cs typeface="Gotham Pro Black" pitchFamily="50" charset="0"/>
              </a:rPr>
              <a:t>Kitchen</a:t>
            </a:r>
            <a:endParaRPr lang="ru-RU" sz="1400" dirty="0">
              <a:latin typeface="Gotham Pro Black" pitchFamily="50" charset="0"/>
              <a:ea typeface="Adobe Fan Heiti Std B" panose="020B0700000000000000" pitchFamily="34" charset="-128"/>
              <a:cs typeface="Gotham Pro Black" pitchFamily="50" charset="0"/>
            </a:endParaRPr>
          </a:p>
        </p:txBody>
      </p:sp>
      <p:sp>
        <p:nvSpPr>
          <p:cNvPr id="15" name="object 28"/>
          <p:cNvSpPr txBox="1">
            <a:spLocks/>
          </p:cNvSpPr>
          <p:nvPr/>
        </p:nvSpPr>
        <p:spPr>
          <a:xfrm>
            <a:off x="3364505" y="206221"/>
            <a:ext cx="7657961" cy="228268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ru-RU" sz="1400" spc="70" dirty="0" smtClean="0">
                <a:solidFill>
                  <a:srgbClr val="AEABAB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Дополнительные опции внедорожного прицепа </a:t>
            </a:r>
            <a:r>
              <a:rPr lang="ru-RU" sz="1400" spc="-5" dirty="0" smtClean="0">
                <a:solidFill>
                  <a:srgbClr val="AEABAB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«</a:t>
            </a:r>
            <a:r>
              <a:rPr lang="ru-RU" sz="1400" dirty="0" smtClean="0">
                <a:solidFill>
                  <a:schemeClr val="bg1"/>
                </a:solidFill>
                <a:latin typeface="Gotham Pro Medium" pitchFamily="50" charset="0"/>
                <a:cs typeface="Gotham Pro Medium" pitchFamily="50" charset="0"/>
              </a:rPr>
              <a:t>Чеглок</a:t>
            </a:r>
            <a:r>
              <a:rPr lang="ru-RU" sz="1400" spc="-5" dirty="0" smtClean="0">
                <a:solidFill>
                  <a:srgbClr val="AEABAB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»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95824" y="1348403"/>
            <a:ext cx="9961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K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I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T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C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H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E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N</a:t>
            </a:r>
            <a:endParaRPr lang="ru-RU" sz="2800" spc="-150" dirty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494899" y="1348403"/>
            <a:ext cx="5857118" cy="4573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Кухня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трансформирующаяся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                                                             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89 000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  <a:endParaRPr lang="ru-RU" sz="1400" b="1" dirty="0">
              <a:solidFill>
                <a:schemeClr val="bg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000" dirty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выдвижной двухсекционный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блока</a:t>
            </a:r>
            <a:r>
              <a:rPr lang="en-US" sz="1000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000" dirty="0">
              <a:solidFill>
                <a:schemeClr val="bg2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000" dirty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большая секция для монтажа и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подключения холодильника</a:t>
            </a:r>
            <a:r>
              <a:rPr lang="en-US" sz="1000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000" dirty="0">
              <a:solidFill>
                <a:schemeClr val="bg2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000" dirty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малая секция для размещения газовой плиты и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раковины</a:t>
            </a:r>
            <a:r>
              <a:rPr lang="en-US" sz="1000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000" dirty="0">
              <a:solidFill>
                <a:schemeClr val="bg2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000" dirty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БРС (система быстрого подключения: газа, воды, электропитания 12</a:t>
            </a:r>
            <a:r>
              <a:rPr lang="en-US" sz="1000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1000" dirty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000" dirty="0">
              <a:solidFill>
                <a:schemeClr val="bg2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000" dirty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бак для воды 40 л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000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000" dirty="0">
              <a:solidFill>
                <a:schemeClr val="bg2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000" dirty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погружной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насос</a:t>
            </a:r>
            <a:r>
              <a:rPr lang="en-US" sz="1000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000" dirty="0">
              <a:solidFill>
                <a:schemeClr val="bg2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Магистраль</a:t>
            </a:r>
            <a:r>
              <a:rPr lang="en-US" sz="1000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000" dirty="0">
              <a:solidFill>
                <a:schemeClr val="bg2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000" dirty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жгут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проводов</a:t>
            </a:r>
            <a:r>
              <a:rPr lang="en-US" sz="1000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000" dirty="0">
              <a:solidFill>
                <a:schemeClr val="bg2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000" dirty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освещение кухонного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блока</a:t>
            </a:r>
            <a:r>
              <a:rPr lang="en-US" sz="1000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000" dirty="0">
              <a:solidFill>
                <a:schemeClr val="bg2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000" dirty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выдвижная ниша для столовых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приборов</a:t>
            </a:r>
            <a:r>
              <a:rPr lang="en-US" sz="1000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000" dirty="0">
              <a:solidFill>
                <a:schemeClr val="bg2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000" dirty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газовый баллон композитный  с креплением в транспортном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положении</a:t>
            </a:r>
            <a:r>
              <a:rPr lang="en-US" sz="1000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000" dirty="0">
              <a:solidFill>
                <a:schemeClr val="bg2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000" dirty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раковина с электромагнитным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краном</a:t>
            </a:r>
            <a:r>
              <a:rPr lang="en-US" sz="1000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000" dirty="0">
              <a:solidFill>
                <a:schemeClr val="bg2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механизм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разгрузки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блока</a:t>
            </a:r>
            <a:r>
              <a:rPr lang="en-US" sz="1000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000" dirty="0">
              <a:solidFill>
                <a:schemeClr val="bg2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000" dirty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кабель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подключения</a:t>
            </a:r>
            <a:r>
              <a:rPr lang="en-US" sz="1000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000" dirty="0">
              <a:solidFill>
                <a:schemeClr val="bg2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000" dirty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перегородка кухонного блока с разделением на два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отсека</a:t>
            </a:r>
            <a:r>
              <a:rPr lang="en-US" sz="1000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000" dirty="0">
              <a:solidFill>
                <a:schemeClr val="bg2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000" dirty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информационные таблички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Душ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19 500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</a:p>
          <a:p>
            <a:pPr lvl="0">
              <a:lnSpc>
                <a:spcPct val="150000"/>
              </a:lnSpc>
            </a:pPr>
            <a:r>
              <a:rPr lang="ru-RU" sz="1400" b="1" dirty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Варочная панель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газовая с раковиной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Dometic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00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</a:p>
          <a:p>
            <a:pPr lvl="0">
              <a:lnSpc>
                <a:spcPct val="150000"/>
              </a:lnSpc>
            </a:pPr>
            <a:r>
              <a:rPr lang="ru-RU" sz="1400" b="1" dirty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Холодильник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400" b="1" dirty="0" err="1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lpicool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компрессорный (35л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                              </a:t>
            </a: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58 900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  <a:endParaRPr lang="ru-RU" sz="1400" b="1" dirty="0">
              <a:solidFill>
                <a:schemeClr val="bg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1400" b="1" dirty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Холодильник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Alpicool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компрессорный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70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л)                            </a:t>
            </a: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00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  <a:endParaRPr lang="ru-RU" sz="1400" b="1" dirty="0">
              <a:solidFill>
                <a:schemeClr val="bg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1400" b="1" dirty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Автохолодильник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Indel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B (74л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                                                      </a:t>
            </a: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 </a:t>
            </a:r>
            <a:r>
              <a:rPr lang="ru-RU" sz="1400" b="1" dirty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00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  <a:endParaRPr lang="ru-RU" sz="1400" dirty="0">
              <a:solidFill>
                <a:srgbClr val="E7E6E6">
                  <a:lumMod val="25000"/>
                </a:srgb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738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" y="2543907"/>
            <a:ext cx="3813716" cy="4314092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7"/>
          <a:stretch/>
        </p:blipFill>
        <p:spPr>
          <a:xfrm>
            <a:off x="1" y="1326434"/>
            <a:ext cx="5732581" cy="563192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591675" y="6315075"/>
            <a:ext cx="2600325" cy="542925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camper-laggar.ru</a:t>
            </a:r>
            <a:endParaRPr lang="ru-RU" sz="2000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458" y="6375466"/>
            <a:ext cx="849496" cy="42214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-1" y="-457"/>
            <a:ext cx="2605893" cy="661035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Gotham Pro Black" pitchFamily="50" charset="0"/>
                <a:ea typeface="Adobe Fan Heiti Std B" panose="020B0700000000000000" pitchFamily="34" charset="-128"/>
                <a:cs typeface="Gotham Pro Black" pitchFamily="50" charset="0"/>
              </a:rPr>
              <a:t>Chassis</a:t>
            </a:r>
            <a:endParaRPr lang="ru-RU" sz="1400" dirty="0">
              <a:latin typeface="Gotham Pro Black" pitchFamily="50" charset="0"/>
              <a:ea typeface="Adobe Fan Heiti Std B" panose="020B0700000000000000" pitchFamily="34" charset="-128"/>
              <a:cs typeface="Gotham Pro Black" pitchFamily="50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519210" y="1634589"/>
            <a:ext cx="67279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C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H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A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S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S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I</a:t>
            </a:r>
          </a:p>
          <a:p>
            <a:pPr algn="ctr"/>
            <a:r>
              <a:rPr lang="en-US" sz="2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S</a:t>
            </a:r>
            <a:endParaRPr lang="ru-RU" sz="2800" spc="-150" dirty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980235" y="1957755"/>
            <a:ext cx="5719396" cy="2163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Тормозная система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(тормоз наката)                                            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000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</a:p>
          <a:p>
            <a:pPr lvl="0"/>
            <a:endParaRPr lang="ru-RU" sz="1400" b="1" dirty="0" smtClean="0">
              <a:solidFill>
                <a:schemeClr val="bg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Переходные </a:t>
            </a:r>
            <a:r>
              <a:rPr lang="ru-RU" sz="1400" b="1" dirty="0" err="1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проставки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для колес </a:t>
            </a:r>
          </a:p>
          <a:p>
            <a:pPr lvl="0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(обеспечивают взаимозаменяемость колес с авто)                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15 000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</a:p>
          <a:p>
            <a:pPr lvl="0"/>
            <a:endParaRPr lang="ru-RU" sz="1400" b="1" dirty="0" smtClean="0">
              <a:solidFill>
                <a:schemeClr val="bg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Сдвоенные амортизаторы 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(только для рессорной подвески)        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000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</a:p>
          <a:p>
            <a:pPr lvl="0"/>
            <a:endParaRPr lang="ru-RU" sz="1400" b="1" dirty="0" smtClean="0">
              <a:solidFill>
                <a:schemeClr val="bg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400" b="1" dirty="0" err="1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Пневмосистема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 возможностью регулировки клиренса </a:t>
            </a:r>
          </a:p>
          <a:p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мягкости хода                                                             </a:t>
            </a: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              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120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000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rgbClr val="E7E6E6">
                  <a:lumMod val="25000"/>
                </a:srgb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endParaRPr lang="ru-RU" sz="800" dirty="0">
              <a:solidFill>
                <a:schemeClr val="bg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bject 28"/>
          <p:cNvSpPr txBox="1">
            <a:spLocks/>
          </p:cNvSpPr>
          <p:nvPr/>
        </p:nvSpPr>
        <p:spPr>
          <a:xfrm>
            <a:off x="3364505" y="206221"/>
            <a:ext cx="7657961" cy="228268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ru-RU" sz="1400" spc="70" dirty="0" smtClean="0">
                <a:solidFill>
                  <a:srgbClr val="AEABAB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Дополнительные опции внедорожного прицепа </a:t>
            </a:r>
            <a:r>
              <a:rPr lang="ru-RU" sz="1400" spc="-5" dirty="0" smtClean="0">
                <a:solidFill>
                  <a:srgbClr val="AEABAB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«</a:t>
            </a:r>
            <a:r>
              <a:rPr lang="ru-RU" sz="1400" dirty="0" smtClean="0">
                <a:solidFill>
                  <a:schemeClr val="bg1"/>
                </a:solidFill>
                <a:latin typeface="Gotham Pro Medium" pitchFamily="50" charset="0"/>
                <a:cs typeface="Gotham Pro Medium" pitchFamily="50" charset="0"/>
              </a:rPr>
              <a:t>Чеглок</a:t>
            </a:r>
            <a:r>
              <a:rPr lang="ru-RU" sz="1400" spc="-5" dirty="0" smtClean="0">
                <a:solidFill>
                  <a:srgbClr val="AEABAB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»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191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9144000" y="2431308"/>
            <a:ext cx="3048000" cy="1984575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" t="13456" r="6015" b="12059"/>
          <a:stretch/>
        </p:blipFill>
        <p:spPr>
          <a:xfrm flipH="1">
            <a:off x="4843347" y="2120254"/>
            <a:ext cx="7348653" cy="409446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591675" y="6315075"/>
            <a:ext cx="2600325" cy="542925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camper-laggar.ru</a:t>
            </a:r>
            <a:endParaRPr lang="ru-RU" sz="20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458" y="6375466"/>
            <a:ext cx="849496" cy="42214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-1" y="-457"/>
            <a:ext cx="2605893" cy="661035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Gotham Pro Black" pitchFamily="50" charset="0"/>
                <a:ea typeface="Adobe Fan Heiti Std B" panose="020B0700000000000000" pitchFamily="34" charset="-128"/>
                <a:cs typeface="Gotham Pro Black" pitchFamily="50" charset="0"/>
              </a:rPr>
              <a:t>Exterior</a:t>
            </a:r>
            <a:endParaRPr lang="ru-RU" sz="1400" dirty="0">
              <a:latin typeface="Gotham Pro Black" pitchFamily="50" charset="0"/>
              <a:ea typeface="Adobe Fan Heiti Std B" panose="020B0700000000000000" pitchFamily="34" charset="-128"/>
              <a:cs typeface="Gotham Pro Black" pitchFamily="50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" y="1629949"/>
            <a:ext cx="73969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E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X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T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E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R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I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O</a:t>
            </a:r>
          </a:p>
          <a:p>
            <a:pPr algn="ctr"/>
            <a:r>
              <a:rPr lang="en-US" sz="2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R</a:t>
            </a:r>
            <a:endParaRPr lang="ru-RU" sz="2800" spc="-150" dirty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38017" y="1629949"/>
            <a:ext cx="5457983" cy="3132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Рундук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 герметичной крышкой (с удлинением рамы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               </a:t>
            </a: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38 000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 </a:t>
            </a:r>
          </a:p>
          <a:p>
            <a:pPr lvl="0">
              <a:lnSpc>
                <a:spcPct val="150000"/>
              </a:lnSpc>
            </a:pP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Дополнительное нанесение </a:t>
            </a:r>
            <a:r>
              <a:rPr lang="ru-RU" sz="11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декоративных изображений    </a:t>
            </a:r>
            <a:r>
              <a:rPr lang="en-US" sz="11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от 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20 000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</a:p>
          <a:p>
            <a:pPr lvl="0">
              <a:lnSpc>
                <a:spcPct val="150000"/>
              </a:lnSpc>
            </a:pP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Кронштейн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 экспедиционной канистрой на борт (7л.)               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8 00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</a:p>
          <a:p>
            <a:pPr lvl="0">
              <a:lnSpc>
                <a:spcPct val="150000"/>
              </a:lnSpc>
            </a:pP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Кронштейн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 экспедиционной канистрой на борт (17л.)  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- 2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шт.   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15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000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</a:p>
          <a:p>
            <a:pPr lvl="0">
              <a:lnSpc>
                <a:spcPct val="150000"/>
              </a:lnSpc>
            </a:pP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Замок для крепления 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экспедиционной канистры (от кражи)    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5 000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</a:p>
          <a:p>
            <a:pPr lvl="0">
              <a:lnSpc>
                <a:spcPct val="150000"/>
              </a:lnSpc>
            </a:pP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Навес защитный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«Маркиза» прямой  3м.                            </a:t>
            </a: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30 000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</a:p>
          <a:p>
            <a:pPr lvl="0">
              <a:lnSpc>
                <a:spcPct val="150000"/>
              </a:lnSpc>
            </a:pP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Комплект съемных бортов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для навеса защитного             </a:t>
            </a: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19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500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</a:p>
          <a:p>
            <a:pPr lvl="0">
              <a:lnSpc>
                <a:spcPct val="150000"/>
              </a:lnSpc>
            </a:pP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Стояночные упорные домкраты                                              </a:t>
            </a:r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18 000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</a:p>
          <a:p>
            <a:pPr lvl="0">
              <a:lnSpc>
                <a:spcPct val="150000"/>
              </a:lnSpc>
            </a:pP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Ниша для обуви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 крышкой (из алюминия)                        </a:t>
            </a: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12 000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                  </a:t>
            </a:r>
            <a:endParaRPr lang="ru-RU" sz="1400" dirty="0">
              <a:solidFill>
                <a:srgbClr val="E7E6E6">
                  <a:lumMod val="25000"/>
                </a:srgb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endParaRPr lang="ru-RU" sz="800" dirty="0">
              <a:solidFill>
                <a:schemeClr val="bg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object 28"/>
          <p:cNvSpPr txBox="1">
            <a:spLocks/>
          </p:cNvSpPr>
          <p:nvPr/>
        </p:nvSpPr>
        <p:spPr>
          <a:xfrm>
            <a:off x="3364505" y="206221"/>
            <a:ext cx="7657961" cy="228268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ru-RU" sz="1400" spc="70" dirty="0" smtClean="0">
                <a:solidFill>
                  <a:srgbClr val="AEABAB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Дополнительные опции внедорожного прицепа </a:t>
            </a:r>
            <a:r>
              <a:rPr lang="ru-RU" sz="1400" spc="-5" dirty="0" smtClean="0">
                <a:solidFill>
                  <a:srgbClr val="AEABAB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«</a:t>
            </a:r>
            <a:r>
              <a:rPr lang="ru-RU" sz="1400" dirty="0" smtClean="0">
                <a:solidFill>
                  <a:schemeClr val="bg1"/>
                </a:solidFill>
                <a:latin typeface="Gotham Pro Medium" pitchFamily="50" charset="0"/>
                <a:cs typeface="Gotham Pro Medium" pitchFamily="50" charset="0"/>
              </a:rPr>
              <a:t>Чеглок</a:t>
            </a:r>
            <a:r>
              <a:rPr lang="ru-RU" sz="1400" spc="-5" dirty="0" smtClean="0">
                <a:solidFill>
                  <a:srgbClr val="AEABAB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»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052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9591675" y="6315075"/>
            <a:ext cx="2600325" cy="542925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camper-laggar.com</a:t>
            </a:r>
            <a:endParaRPr lang="ru-RU" sz="20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458" y="6375466"/>
            <a:ext cx="849496" cy="42214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-1" y="-457"/>
            <a:ext cx="2605893" cy="661035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Gotham Pro Black" pitchFamily="50" charset="0"/>
                <a:cs typeface="Gotham Pro Black" pitchFamily="50" charset="0"/>
              </a:rPr>
              <a:t>accommodation module</a:t>
            </a:r>
            <a:endParaRPr lang="ru-RU" sz="1400" dirty="0">
              <a:latin typeface="Gotham Pro Black" pitchFamily="50" charset="0"/>
              <a:ea typeface="Adobe Fan Heiti Std B" panose="020B0700000000000000" pitchFamily="34" charset="-128"/>
              <a:cs typeface="Gotham Pro Black" pitchFamily="50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184671" y="366204"/>
            <a:ext cx="100732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A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C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C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O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M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M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O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D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A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T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I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O</a:t>
            </a:r>
          </a:p>
          <a:p>
            <a:pPr algn="ctr"/>
            <a:r>
              <a:rPr lang="en-US" sz="2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N</a:t>
            </a:r>
            <a:endParaRPr lang="ru-RU" sz="2800" spc="-150" dirty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62163" y="5510048"/>
            <a:ext cx="2085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M  O  D  U  L  E 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193069" y="3787083"/>
            <a:ext cx="2053940" cy="1825329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4" t="3730" b="-3730"/>
          <a:stretch/>
        </p:blipFill>
        <p:spPr>
          <a:xfrm>
            <a:off x="-1" y="1426871"/>
            <a:ext cx="5148019" cy="418554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442019" y="1430567"/>
            <a:ext cx="5962878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Москитная сетка 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типа жалюзи с направляющими из алюминия 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2шт.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8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000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 </a:t>
            </a:r>
          </a:p>
          <a:p>
            <a:pPr lvl="0">
              <a:lnSpc>
                <a:spcPct val="150000"/>
              </a:lnSpc>
            </a:pP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Встроенные рулонные шторы 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 москитной сеткой 2в1 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2шт.)             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15 </a:t>
            </a:r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000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 </a:t>
            </a:r>
            <a:endParaRPr lang="en-US" sz="1400" b="1" dirty="0" smtClean="0">
              <a:solidFill>
                <a:schemeClr val="bg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Дополнительная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дверь 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левый борт (окно с форточкой, замок)          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38 000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 </a:t>
            </a:r>
            <a:endParaRPr lang="en-US" sz="1400" b="1" dirty="0" smtClean="0">
              <a:solidFill>
                <a:schemeClr val="bg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Люк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 крышу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 москитной сеткой                                                     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17 </a:t>
            </a:r>
            <a:r>
              <a:rPr lang="ru-RU" sz="1400" b="1" dirty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00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 </a:t>
            </a:r>
            <a:endParaRPr lang="ru-RU" sz="1400" b="1" dirty="0" smtClean="0">
              <a:solidFill>
                <a:schemeClr val="bg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Люк на крышу 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 вентилятором и москитной сеткой                                    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30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000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</a:p>
          <a:p>
            <a:pPr lvl="0">
              <a:lnSpc>
                <a:spcPct val="150000"/>
              </a:lnSpc>
            </a:pP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Аудио система                                                                                            </a:t>
            </a:r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18 500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 </a:t>
            </a:r>
            <a:endParaRPr lang="ru-RU" sz="1400" b="1" dirty="0" smtClean="0">
              <a:solidFill>
                <a:schemeClr val="bg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Телевизор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15 дюймов с кронштейном                                                             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18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700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 </a:t>
            </a:r>
            <a:endParaRPr lang="ru-RU" sz="1400" b="1" dirty="0" smtClean="0">
              <a:solidFill>
                <a:schemeClr val="bg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Автономный отопитель 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2Квт.</a:t>
            </a:r>
            <a:r>
              <a:rPr lang="ru-RU" sz="1200" b="1" dirty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(бак + датчик </a:t>
            </a:r>
            <a:r>
              <a:rPr lang="ru-RU" sz="1200" b="1" dirty="0" err="1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мин.уровня</a:t>
            </a:r>
            <a:r>
              <a:rPr lang="ru-RU" sz="1200" b="1" dirty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                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32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000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 </a:t>
            </a:r>
            <a:endParaRPr lang="ru-RU" sz="1400" b="1" dirty="0" smtClean="0">
              <a:solidFill>
                <a:schemeClr val="bg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Вещевые сетки 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крючки по обеим бортам                                                  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3 500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 </a:t>
            </a:r>
            <a:endParaRPr lang="ru-RU" sz="1400" b="1" dirty="0" smtClean="0">
              <a:solidFill>
                <a:schemeClr val="bg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Матрас улучшенный 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(рогожа с прострочкой по всей </a:t>
            </a:r>
          </a:p>
          <a:p>
            <a:pPr lvl="0"/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поверхности, ортопедический наполнитель)                                                       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22 000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 </a:t>
            </a:r>
            <a:endParaRPr lang="en-US" sz="1400" b="1" dirty="0" smtClean="0">
              <a:solidFill>
                <a:schemeClr val="bg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Ручки фасадов 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из алюминия                                                                                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1400" b="1" dirty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500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rgbClr val="E7E6E6">
                  <a:lumMod val="25000"/>
                </a:srgb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object 28"/>
          <p:cNvSpPr txBox="1">
            <a:spLocks/>
          </p:cNvSpPr>
          <p:nvPr/>
        </p:nvSpPr>
        <p:spPr>
          <a:xfrm>
            <a:off x="3364505" y="206221"/>
            <a:ext cx="7657961" cy="228268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ru-RU" sz="1400" spc="70" dirty="0" smtClean="0">
                <a:solidFill>
                  <a:srgbClr val="AEABAB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Дополнительные опции внедорожного прицепа </a:t>
            </a:r>
            <a:r>
              <a:rPr lang="ru-RU" sz="1400" spc="-5" dirty="0" smtClean="0">
                <a:solidFill>
                  <a:srgbClr val="AEABAB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«</a:t>
            </a:r>
            <a:r>
              <a:rPr lang="ru-RU" sz="1400" dirty="0" smtClean="0">
                <a:solidFill>
                  <a:schemeClr val="bg1"/>
                </a:solidFill>
                <a:latin typeface="Gotham Pro Medium" pitchFamily="50" charset="0"/>
                <a:cs typeface="Gotham Pro Medium" pitchFamily="50" charset="0"/>
              </a:rPr>
              <a:t>Чеглок</a:t>
            </a:r>
            <a:r>
              <a:rPr lang="ru-RU" sz="1400" spc="-5" dirty="0" smtClean="0">
                <a:solidFill>
                  <a:srgbClr val="AEABAB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»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615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01156" y="2514366"/>
            <a:ext cx="2329611" cy="2490431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0" t="28516" r="21144" b="7839"/>
          <a:stretch/>
        </p:blipFill>
        <p:spPr>
          <a:xfrm>
            <a:off x="1193178" y="3151593"/>
            <a:ext cx="6188929" cy="370640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591675" y="6315075"/>
            <a:ext cx="2600325" cy="542925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camper-laggar.ru</a:t>
            </a:r>
            <a:endParaRPr lang="ru-RU" sz="20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458" y="6375466"/>
            <a:ext cx="849496" cy="42214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-1" y="-457"/>
            <a:ext cx="2605893" cy="661035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Gotham Pro Black" pitchFamily="50" charset="0"/>
                <a:ea typeface="Adobe Fan Heiti Std B" panose="020B0700000000000000" pitchFamily="34" charset="-128"/>
                <a:cs typeface="Gotham Pro Black" pitchFamily="50" charset="0"/>
              </a:rPr>
              <a:t>Power supply</a:t>
            </a:r>
            <a:endParaRPr lang="ru-RU" sz="1400" dirty="0">
              <a:latin typeface="Gotham Pro Black" pitchFamily="50" charset="0"/>
              <a:ea typeface="Adobe Fan Heiti Std B" panose="020B0700000000000000" pitchFamily="34" charset="-128"/>
              <a:cs typeface="Gotham Pro Black" pitchFamily="50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261686" y="1265023"/>
            <a:ext cx="7396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s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U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P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P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L</a:t>
            </a:r>
          </a:p>
          <a:p>
            <a:pPr algn="ctr"/>
            <a:r>
              <a:rPr lang="en-US" sz="2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y</a:t>
            </a:r>
            <a:endParaRPr lang="ru-RU" sz="2800" spc="-150" dirty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76408" y="3413884"/>
            <a:ext cx="2085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P   O   W   E   R</a:t>
            </a:r>
          </a:p>
        </p:txBody>
      </p:sp>
      <p:sp>
        <p:nvSpPr>
          <p:cNvPr id="12" name="object 28"/>
          <p:cNvSpPr txBox="1">
            <a:spLocks/>
          </p:cNvSpPr>
          <p:nvPr/>
        </p:nvSpPr>
        <p:spPr>
          <a:xfrm>
            <a:off x="3364505" y="206221"/>
            <a:ext cx="7657961" cy="228268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ru-RU" sz="1400" spc="70" dirty="0" smtClean="0">
                <a:solidFill>
                  <a:srgbClr val="AEABAB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Дополнительные опции внедорожного прицепа </a:t>
            </a:r>
            <a:r>
              <a:rPr lang="ru-RU" sz="1400" spc="-5" dirty="0" smtClean="0">
                <a:solidFill>
                  <a:srgbClr val="AEABAB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«</a:t>
            </a:r>
            <a:r>
              <a:rPr lang="ru-RU" sz="1400" dirty="0" smtClean="0">
                <a:solidFill>
                  <a:schemeClr val="bg1"/>
                </a:solidFill>
                <a:latin typeface="Gotham Pro Medium" pitchFamily="50" charset="0"/>
                <a:cs typeface="Gotham Pro Medium" pitchFamily="50" charset="0"/>
              </a:rPr>
              <a:t>Чеглок</a:t>
            </a:r>
            <a:r>
              <a:rPr lang="ru-RU" sz="1400" spc="-5" dirty="0" smtClean="0">
                <a:solidFill>
                  <a:srgbClr val="AEABAB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»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325924" y="1352228"/>
            <a:ext cx="7565913" cy="1516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Усиленный </a:t>
            </a:r>
            <a:r>
              <a:rPr lang="ru-RU" sz="1400" b="1" dirty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АКБ 100А/ч AGM с кронштейном </a:t>
            </a:r>
            <a:r>
              <a:rPr lang="ru-RU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(идет с усиленным зарядным устройством) </a:t>
            </a:r>
            <a:r>
              <a:rPr lang="ru-RU" sz="11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14 </a:t>
            </a:r>
            <a:r>
              <a:rPr lang="ru-RU" sz="1400" b="1" dirty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000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Инвертор 12-220 В  800Вт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комплект входят розетки 220В)                                                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9 500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</a:p>
          <a:p>
            <a:pPr lvl="0">
              <a:lnSpc>
                <a:spcPct val="150000"/>
              </a:lnSpc>
            </a:pPr>
            <a:r>
              <a:rPr lang="ru-RU" sz="1400" b="1" dirty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Инвертор 12-220 В  2000Вт. </a:t>
            </a:r>
            <a:r>
              <a:rPr lang="ru-RU" sz="1400" b="1" dirty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(в комплект входят розетки 220В)                                           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16 </a:t>
            </a:r>
            <a:r>
              <a:rPr lang="ru-RU" sz="1400" b="1" dirty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000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  <a:endParaRPr lang="ru-RU" sz="1400" b="1" dirty="0" smtClean="0">
              <a:solidFill>
                <a:schemeClr val="bg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Солнечные </a:t>
            </a:r>
            <a:r>
              <a:rPr lang="ru-RU" sz="1400" b="1" dirty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батареи 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200Ватт </a:t>
            </a:r>
            <a:r>
              <a:rPr lang="ru-RU" sz="1400" b="1" dirty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(две панели с контроллером заряда АКБ)                        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35 </a:t>
            </a:r>
            <a:r>
              <a:rPr lang="ru-RU" sz="1400" b="1" dirty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000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rgbClr val="E7E6E6">
                  <a:lumMod val="25000"/>
                </a:srgb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endParaRPr lang="ru-RU" sz="800" dirty="0">
              <a:solidFill>
                <a:schemeClr val="bg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654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1528"/>
            <a:ext cx="6735050" cy="384839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591675" y="6315075"/>
            <a:ext cx="2600325" cy="542925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camper-laggar.ru</a:t>
            </a:r>
            <a:endParaRPr lang="ru-RU" sz="2000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458" y="6375466"/>
            <a:ext cx="849496" cy="422142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3009242" y="660110"/>
            <a:ext cx="78825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bg1"/>
                </a:solidFill>
                <a:latin typeface="Gotham Pro Black" pitchFamily="50" charset="0"/>
                <a:cs typeface="Gotham Pro Black" pitchFamily="50" charset="0"/>
              </a:rPr>
              <a:t>Contact </a:t>
            </a:r>
            <a:r>
              <a:rPr lang="en-US" sz="2800" dirty="0">
                <a:solidFill>
                  <a:schemeClr val="bg1"/>
                </a:solidFill>
                <a:latin typeface="Gotham Pro Black" pitchFamily="50" charset="0"/>
                <a:cs typeface="Gotham Pro Black" pitchFamily="50" charset="0"/>
              </a:rPr>
              <a:t>details</a:t>
            </a:r>
            <a:endParaRPr lang="ru-RU" sz="2800" dirty="0" smtClean="0">
              <a:solidFill>
                <a:schemeClr val="bg1"/>
              </a:solidFill>
              <a:latin typeface="Gotham Pro Black" pitchFamily="50" charset="0"/>
              <a:cs typeface="Gotham Pro Black" pitchFamily="50" charset="0"/>
            </a:endParaRPr>
          </a:p>
          <a:p>
            <a:pPr algn="r"/>
            <a:r>
              <a:rPr lang="pt-BR" sz="1600" b="1" dirty="0">
                <a:solidFill>
                  <a:schemeClr val="bg1">
                    <a:lumMod val="65000"/>
                  </a:schemeClr>
                </a:solidFill>
              </a:rPr>
              <a:t>c a m p e r - l a g g a r . </a:t>
            </a:r>
            <a:r>
              <a:rPr lang="pt-BR" sz="1600" b="1" dirty="0" smtClean="0">
                <a:solidFill>
                  <a:schemeClr val="bg1">
                    <a:lumMod val="65000"/>
                  </a:schemeClr>
                </a:solidFill>
              </a:rPr>
              <a:t>c o m</a:t>
            </a:r>
            <a:endParaRPr lang="pt-BR" sz="16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18" name="object 5"/>
          <p:cNvSpPr/>
          <p:nvPr/>
        </p:nvSpPr>
        <p:spPr>
          <a:xfrm>
            <a:off x="10318813" y="3131296"/>
            <a:ext cx="573024" cy="569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TextBox 18"/>
          <p:cNvSpPr txBox="1"/>
          <p:nvPr/>
        </p:nvSpPr>
        <p:spPr>
          <a:xfrm>
            <a:off x="7121143" y="2985397"/>
            <a:ext cx="28674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E65348"/>
                </a:solidFill>
              </a:rPr>
              <a:t>hellolaggar@gmail.com</a:t>
            </a:r>
            <a:endParaRPr lang="ru-RU" sz="1600" dirty="0">
              <a:solidFill>
                <a:srgbClr val="E65348"/>
              </a:solidFill>
            </a:endParaRPr>
          </a:p>
          <a:p>
            <a:pPr algn="r"/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</a:rPr>
              <a:t>vk.com/</a:t>
            </a:r>
            <a:r>
              <a:rPr lang="en-US" sz="1600" dirty="0" err="1" smtClean="0">
                <a:solidFill>
                  <a:srgbClr val="E65348"/>
                </a:solidFill>
              </a:rPr>
              <a:t>laggarpro</a:t>
            </a:r>
            <a:endParaRPr lang="en-US" sz="1600" dirty="0">
              <a:solidFill>
                <a:srgbClr val="E65348"/>
              </a:solidFill>
            </a:endParaRPr>
          </a:p>
          <a:p>
            <a:pPr algn="r"/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</a:rPr>
              <a:t>instagram.com/</a:t>
            </a:r>
            <a:r>
              <a:rPr lang="en-US" sz="1600" dirty="0" err="1" smtClean="0">
                <a:solidFill>
                  <a:srgbClr val="E65348"/>
                </a:solidFill>
              </a:rPr>
              <a:t>laggarpro</a:t>
            </a:r>
            <a:endParaRPr lang="en-US" sz="1600" dirty="0">
              <a:solidFill>
                <a:srgbClr val="E65348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61686" y="2151102"/>
            <a:ext cx="7396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L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A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G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G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A</a:t>
            </a:r>
          </a:p>
          <a:p>
            <a:pPr algn="ctr"/>
            <a:endParaRPr lang="en-US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63544" y="4305538"/>
            <a:ext cx="2500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  C   A   M   P   E   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50539" y="2797999"/>
            <a:ext cx="3038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schemeClr val="bg2">
                    <a:lumMod val="90000"/>
                  </a:schemeClr>
                </a:solidFill>
              </a:rPr>
              <a:t>8 (800) </a:t>
            </a:r>
            <a:r>
              <a:rPr lang="ru-RU" sz="1400" dirty="0" smtClean="0">
                <a:solidFill>
                  <a:schemeClr val="bg2">
                    <a:lumMod val="90000"/>
                  </a:schemeClr>
                </a:solidFill>
              </a:rPr>
              <a:t>1014737</a:t>
            </a:r>
            <a:r>
              <a:rPr lang="en-US" sz="1400" dirty="0" smtClean="0">
                <a:solidFill>
                  <a:schemeClr val="bg2">
                    <a:lumMod val="90000"/>
                  </a:schemeClr>
                </a:solidFill>
              </a:rPr>
              <a:t> | 8 </a:t>
            </a:r>
            <a:r>
              <a:rPr lang="ru-RU" sz="1400" dirty="0" smtClean="0">
                <a:solidFill>
                  <a:schemeClr val="bg2">
                    <a:lumMod val="90000"/>
                  </a:schemeClr>
                </a:solidFill>
              </a:rPr>
              <a:t>(996</a:t>
            </a:r>
            <a:r>
              <a:rPr lang="ru-RU" sz="1400" dirty="0">
                <a:solidFill>
                  <a:schemeClr val="bg2">
                    <a:lumMod val="90000"/>
                  </a:schemeClr>
                </a:solidFill>
              </a:rPr>
              <a:t>) </a:t>
            </a:r>
            <a:r>
              <a:rPr lang="ru-RU" sz="1400" dirty="0" smtClean="0">
                <a:solidFill>
                  <a:schemeClr val="bg2">
                    <a:lumMod val="90000"/>
                  </a:schemeClr>
                </a:solidFill>
              </a:rPr>
              <a:t>0654707</a:t>
            </a:r>
            <a:r>
              <a:rPr lang="en-US" sz="1400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endParaRPr lang="ru-RU" sz="1400" dirty="0">
              <a:solidFill>
                <a:schemeClr val="bg2">
                  <a:lumMod val="90000"/>
                </a:schemeClr>
              </a:solidFill>
              <a:latin typeface="Gilroy" panose="00000500000000000000" pitchFamily="2" charset="-52"/>
              <a:cs typeface="Gotham Pro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2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591675" y="6315075"/>
            <a:ext cx="2600325" cy="542925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camper-laggar.ru</a:t>
            </a:r>
            <a:endParaRPr lang="ru-RU" sz="2000" b="1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458" y="6375466"/>
            <a:ext cx="849496" cy="422142"/>
          </a:xfrm>
          <a:prstGeom prst="rect">
            <a:avLst/>
          </a:prstGeom>
          <a:noFill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63F1220-A8D8-4B1F-8E90-FE0EE4590C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5"/>
          <a:stretch/>
        </p:blipFill>
        <p:spPr>
          <a:xfrm>
            <a:off x="8108166" y="990599"/>
            <a:ext cx="3961172" cy="243839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368BA5DD-0DB5-44DF-BF78-3A6EDC09F7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19908" y="990599"/>
            <a:ext cx="3752183" cy="496881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963F1220-A8D8-4B1F-8E90-FE0EE4590C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2" y="3557239"/>
            <a:ext cx="3967297" cy="24021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63F1220-A8D8-4B1F-8E90-FE0EE4590C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4" t="5022" b="13809"/>
          <a:stretch/>
        </p:blipFill>
        <p:spPr>
          <a:xfrm>
            <a:off x="111512" y="990603"/>
            <a:ext cx="3967296" cy="243839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63F1220-A8D8-4B1F-8E90-FE0EE4590CF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6" t="18373" r="7220" b="18623"/>
          <a:stretch/>
        </p:blipFill>
        <p:spPr>
          <a:xfrm>
            <a:off x="8108166" y="3557238"/>
            <a:ext cx="3967298" cy="240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41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591675" y="6315075"/>
            <a:ext cx="2600325" cy="542925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camper-laggar.ru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812903" y="3676650"/>
            <a:ext cx="58984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   Возможности прицепа «Чеглок» безграничны, ведь к его созданию нас подтолкнули мнения путешественников и людей, предпочитающих активное времяпрепровождение.</a:t>
            </a:r>
          </a:p>
          <a:p>
            <a:pPr algn="just"/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Идеально сбалансированная компоновка кузова сохранила свои габаритные характеристики: мы разместили кухню в отдельном переднем блоке для комфорта и удобства эксплуатации.</a:t>
            </a:r>
          </a:p>
          <a:p>
            <a:pPr algn="just"/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Запасное колесо и другое оборудование заняли свое место в задней части кузова, что позволило улучшить эксплуатационные характеристики и добиться идеальной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</a:rPr>
              <a:t>развесовки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прицепа. Жилая зона прицепа «Чеглок» так же не осталась без внимания наших инженеров, она стала больше, уютнее и комфортнее, что Вы и сможете оценить в Ваших самых смелых поездках.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12903" y="1410257"/>
            <a:ext cx="58984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    Мы всегда внимательны к нашим клиентам и с интересом обсуждаем опыт эксплуатации прицепов любых марок и моделей. Нам это необходимо для того, чтобы делать нашу продукцию еще более удобной, более функциональной, более современной и соответствующей, в том числе и с точки зрения дизайна. В прицепе «Чеглок» реализован ряд преимуществ, позаимствованный из модели «Навигатор», а также самые смелые решения нашего конструкторского отдела. «Чеглок» - это новое видение комфорта, безопасности и надежности.</a:t>
            </a:r>
            <a:endParaRPr lang="ru-RU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14578" y="176171"/>
            <a:ext cx="6439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bg2">
                    <a:lumMod val="90000"/>
                  </a:schemeClr>
                </a:solidFill>
                <a:latin typeface="+mj-lt"/>
              </a:rPr>
              <a:t>Прицеп </a:t>
            </a:r>
            <a:r>
              <a:rPr lang="ru-RU" sz="1400" dirty="0" err="1" smtClean="0">
                <a:solidFill>
                  <a:schemeClr val="bg2">
                    <a:lumMod val="90000"/>
                  </a:schemeClr>
                </a:solidFill>
                <a:latin typeface="+mj-lt"/>
              </a:rPr>
              <a:t>кемпер</a:t>
            </a:r>
            <a:r>
              <a:rPr lang="ru-RU" sz="1400" dirty="0" smtClean="0">
                <a:solidFill>
                  <a:schemeClr val="bg2">
                    <a:lumMod val="90000"/>
                  </a:schemeClr>
                </a:solidFill>
                <a:latin typeface="+mj-lt"/>
              </a:rPr>
              <a:t> </a:t>
            </a:r>
            <a:r>
              <a:rPr lang="ru-RU" sz="1400" dirty="0" err="1" smtClean="0">
                <a:solidFill>
                  <a:schemeClr val="bg2">
                    <a:lumMod val="90000"/>
                  </a:schemeClr>
                </a:solidFill>
                <a:latin typeface="+mj-lt"/>
              </a:rPr>
              <a:t>трансформер</a:t>
            </a:r>
            <a:r>
              <a:rPr lang="ru-RU" sz="1400" dirty="0" smtClean="0">
                <a:solidFill>
                  <a:schemeClr val="bg2">
                    <a:lumMod val="90000"/>
                  </a:schemeClr>
                </a:solidFill>
                <a:latin typeface="+mj-lt"/>
              </a:rPr>
              <a:t> для активного отдыха и путешествий </a:t>
            </a:r>
            <a:r>
              <a:rPr lang="en-US" sz="1400" dirty="0" smtClean="0">
                <a:solidFill>
                  <a:schemeClr val="bg2">
                    <a:lumMod val="90000"/>
                  </a:schemeClr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+mj-lt"/>
              </a:rPr>
              <a:t>«</a:t>
            </a:r>
            <a:r>
              <a:rPr lang="ru-RU" sz="1400" dirty="0">
                <a:solidFill>
                  <a:schemeClr val="bg1"/>
                </a:solidFill>
                <a:latin typeface="Gotham Pro Black" pitchFamily="50" charset="0"/>
                <a:cs typeface="Gotham Pro Black" pitchFamily="50" charset="0"/>
              </a:rPr>
              <a:t>Чеглок</a:t>
            </a:r>
            <a:r>
              <a:rPr lang="ru-RU" sz="1400" dirty="0">
                <a:solidFill>
                  <a:schemeClr val="bg1"/>
                </a:solidFill>
                <a:latin typeface="+mj-lt"/>
              </a:rPr>
              <a:t>»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53939" y="1117341"/>
            <a:ext cx="5757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</a:rPr>
              <a:t>Внедорожный прицеп </a:t>
            </a:r>
            <a:r>
              <a:rPr lang="ru-RU" sz="1400" dirty="0" err="1" smtClean="0">
                <a:solidFill>
                  <a:schemeClr val="bg2">
                    <a:lumMod val="75000"/>
                  </a:schemeClr>
                </a:solidFill>
              </a:rPr>
              <a:t>кемпер</a:t>
            </a:r>
            <a:endParaRPr lang="ru-RU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53938" y="3368873"/>
            <a:ext cx="5757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</a:rPr>
              <a:t>Внедорожный прицеп </a:t>
            </a:r>
            <a:r>
              <a:rPr lang="ru-RU" sz="1400" dirty="0" err="1" smtClean="0">
                <a:solidFill>
                  <a:schemeClr val="bg2">
                    <a:lumMod val="75000"/>
                  </a:schemeClr>
                </a:solidFill>
              </a:rPr>
              <a:t>кемпера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«Чеглок»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ru-RU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1" y="-457"/>
            <a:ext cx="2605893" cy="661035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Gotham Pro Black" pitchFamily="50" charset="0"/>
                <a:cs typeface="Gotham Pro Black" pitchFamily="50" charset="0"/>
              </a:rPr>
              <a:t>About </a:t>
            </a:r>
            <a:r>
              <a:rPr lang="en-US" sz="1400" dirty="0" smtClean="0">
                <a:latin typeface="Gotham Pro Black" pitchFamily="50" charset="0"/>
                <a:cs typeface="Gotham Pro Black" pitchFamily="50" charset="0"/>
              </a:rPr>
              <a:t>camper</a:t>
            </a:r>
            <a:endParaRPr lang="ru-RU" sz="1400" dirty="0">
              <a:latin typeface="Gotham Pro Black" pitchFamily="50" charset="0"/>
              <a:ea typeface="Adobe Fan Heiti Std B" panose="020B0700000000000000" pitchFamily="34" charset="-128"/>
              <a:cs typeface="Gotham Pro Black" pitchFamily="50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458" y="6375466"/>
            <a:ext cx="849496" cy="422142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-1134" y="2318198"/>
            <a:ext cx="1383885" cy="1839951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496"/>
            <a:ext cx="5953939" cy="380452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590316" y="579722"/>
            <a:ext cx="58711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A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B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O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U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T</a:t>
            </a:r>
          </a:p>
          <a:p>
            <a:pPr algn="ctr"/>
            <a:endParaRPr lang="en-US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C</a:t>
            </a:r>
            <a:endParaRPr lang="en-US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A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M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P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E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295614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591675" y="6315075"/>
            <a:ext cx="2600325" cy="542925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camper-laggar.ru</a:t>
            </a:r>
            <a:endParaRPr lang="ru-RU" sz="2000" b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458" y="6375466"/>
            <a:ext cx="849496" cy="422142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-1" y="-457"/>
            <a:ext cx="2605893" cy="661035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Gotham Pro Black" pitchFamily="50" charset="0"/>
                <a:cs typeface="Gotham Pro Black" pitchFamily="50" charset="0"/>
              </a:rPr>
              <a:t>Basic</a:t>
            </a:r>
            <a:r>
              <a:rPr lang="en-US" sz="1600" dirty="0">
                <a:latin typeface="Gotham Pro Black" pitchFamily="50" charset="0"/>
                <a:cs typeface="Gotham Pro Black" pitchFamily="50" charset="0"/>
              </a:rPr>
              <a:t> </a:t>
            </a:r>
            <a:r>
              <a:rPr lang="en-US" sz="1400" dirty="0">
                <a:latin typeface="Gotham Pro Black" pitchFamily="50" charset="0"/>
                <a:cs typeface="Gotham Pro Black" pitchFamily="50" charset="0"/>
              </a:rPr>
              <a:t>configuration</a:t>
            </a:r>
            <a:endParaRPr lang="ru-RU" sz="1600" dirty="0">
              <a:latin typeface="Gotham Pro Black" pitchFamily="50" charset="0"/>
              <a:ea typeface="Adobe Fan Heiti Std B" panose="020B0700000000000000" pitchFamily="34" charset="-128"/>
              <a:cs typeface="Gotham Pro Black" pitchFamily="50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76168" y="3125503"/>
            <a:ext cx="4082807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a typeface="Adobe Fan Heiti Std B" panose="020B0700000000000000"/>
              </a:rPr>
              <a:t>В </a:t>
            </a:r>
            <a:r>
              <a:rPr lang="ru-RU" sz="1600" b="1" dirty="0">
                <a:solidFill>
                  <a:schemeClr val="bg1"/>
                </a:solidFill>
                <a:ea typeface="Adobe Fan Heiti Std B" panose="020B0700000000000000"/>
              </a:rPr>
              <a:t>базовую комплектацию уже входит шасси </a:t>
            </a:r>
            <a:r>
              <a:rPr lang="ru-RU" sz="1600" b="1" dirty="0">
                <a:solidFill>
                  <a:srgbClr val="E65348"/>
                </a:solidFill>
                <a:ea typeface="Adobe Fan Heiti Std B" panose="020B0700000000000000"/>
              </a:rPr>
              <a:t>с рессорной подвеской</a:t>
            </a:r>
            <a:endParaRPr lang="ru-RU" sz="1600" b="1" dirty="0" smtClean="0">
              <a:solidFill>
                <a:srgbClr val="E65348"/>
              </a:solidFill>
              <a:ea typeface="Adobe Fan Heiti Std B" panose="020B0700000000000000"/>
            </a:endParaRPr>
          </a:p>
          <a:p>
            <a:endParaRPr lang="ru-RU" sz="1100" dirty="0">
              <a:solidFill>
                <a:srgbClr val="E65348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76168" y="4052948"/>
            <a:ext cx="484448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t"/>
            <a:r>
              <a:rPr lang="ru-RU" sz="1100" dirty="0" smtClean="0">
                <a:solidFill>
                  <a:schemeClr val="bg1"/>
                </a:solidFill>
                <a:latin typeface="Gotham Pro Medium" pitchFamily="50" charset="0"/>
                <a:cs typeface="Gotham Pro Medium" pitchFamily="50" charset="0"/>
              </a:rPr>
              <a:t>ШАССИ</a:t>
            </a:r>
            <a:endParaRPr lang="ru-RU" sz="1100" dirty="0" smtClean="0">
              <a:solidFill>
                <a:schemeClr val="bg1"/>
              </a:solidFill>
              <a:latin typeface="Gotham Pro Medium" pitchFamily="50" charset="0"/>
              <a:cs typeface="Gotham Pro Medium" pitchFamily="50" charset="0"/>
            </a:endParaRPr>
          </a:p>
          <a:p>
            <a:r>
              <a:rPr lang="ru-RU" sz="1050" dirty="0">
                <a:solidFill>
                  <a:srgbClr val="FF0000"/>
                </a:solidFill>
              </a:rPr>
              <a:t>✓ </a:t>
            </a:r>
            <a:r>
              <a:rPr lang="ru-RU" sz="1050" dirty="0">
                <a:solidFill>
                  <a:schemeClr val="bg2">
                    <a:lumMod val="75000"/>
                  </a:schemeClr>
                </a:solidFill>
              </a:rPr>
              <a:t>Рама усиленная (металл 3мм.), </a:t>
            </a:r>
            <a:r>
              <a:rPr lang="ru-RU" sz="900" dirty="0">
                <a:solidFill>
                  <a:schemeClr val="bg2">
                    <a:lumMod val="75000"/>
                  </a:schemeClr>
                </a:solidFill>
              </a:rPr>
              <a:t>удлиненная с угловыми усилителями в задней части</a:t>
            </a:r>
            <a:r>
              <a:rPr lang="en-US" sz="900" dirty="0">
                <a:solidFill>
                  <a:schemeClr val="bg2">
                    <a:lumMod val="75000"/>
                  </a:schemeClr>
                </a:solidFill>
              </a:rPr>
              <a:t>;</a:t>
            </a:r>
            <a:r>
              <a:rPr lang="ru-RU" sz="900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r>
              <a:rPr lang="ru-RU" sz="1050" dirty="0">
                <a:solidFill>
                  <a:srgbClr val="FF0000"/>
                </a:solidFill>
              </a:rPr>
              <a:t>✓ </a:t>
            </a:r>
            <a:r>
              <a:rPr lang="ru-RU" sz="1050" dirty="0">
                <a:solidFill>
                  <a:schemeClr val="bg2">
                    <a:lumMod val="75000"/>
                  </a:schemeClr>
                </a:solidFill>
              </a:rPr>
              <a:t>Обработка рамы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</a:rPr>
              <a:t>:</a:t>
            </a:r>
            <a:r>
              <a:rPr lang="ru-RU" sz="1050" dirty="0">
                <a:solidFill>
                  <a:schemeClr val="bg2">
                    <a:lumMod val="75000"/>
                  </a:schemeClr>
                </a:solidFill>
              </a:rPr>
              <a:t> горячее </a:t>
            </a:r>
            <a:r>
              <a:rPr lang="ru-RU" sz="1050" dirty="0" err="1">
                <a:solidFill>
                  <a:schemeClr val="bg2">
                    <a:lumMod val="75000"/>
                  </a:schemeClr>
                </a:solidFill>
              </a:rPr>
              <a:t>цинкование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</a:rPr>
              <a:t>;</a:t>
            </a:r>
            <a:endParaRPr lang="ru-RU" sz="105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sz="1050" dirty="0">
                <a:solidFill>
                  <a:srgbClr val="FF0000"/>
                </a:solidFill>
              </a:rPr>
              <a:t>✓ </a:t>
            </a:r>
            <a:r>
              <a:rPr lang="ru-RU" sz="1050" dirty="0">
                <a:solidFill>
                  <a:schemeClr val="bg2">
                    <a:lumMod val="75000"/>
                  </a:schemeClr>
                </a:solidFill>
              </a:rPr>
              <a:t>Ходовая часть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ru-RU" sz="1050" dirty="0">
                <a:solidFill>
                  <a:schemeClr val="bg2">
                    <a:lumMod val="75000"/>
                  </a:schemeClr>
                </a:solidFill>
              </a:rPr>
              <a:t>рессорный блок автомобильный </a:t>
            </a:r>
            <a:r>
              <a:rPr lang="ru-RU" sz="900" dirty="0">
                <a:solidFill>
                  <a:schemeClr val="bg2">
                    <a:lumMod val="75000"/>
                  </a:schemeClr>
                </a:solidFill>
              </a:rPr>
              <a:t>с серьгами и увеличенным ходом</a:t>
            </a:r>
            <a:r>
              <a:rPr lang="en-US" sz="900" dirty="0">
                <a:solidFill>
                  <a:schemeClr val="bg2">
                    <a:lumMod val="75000"/>
                  </a:schemeClr>
                </a:solidFill>
              </a:rPr>
              <a:t>;</a:t>
            </a:r>
            <a:endParaRPr lang="ru-RU" sz="9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sz="1050" dirty="0">
                <a:solidFill>
                  <a:srgbClr val="FF0000"/>
                </a:solidFill>
              </a:rPr>
              <a:t>✓ </a:t>
            </a:r>
            <a:r>
              <a:rPr lang="ru-RU" sz="1050" dirty="0">
                <a:solidFill>
                  <a:schemeClr val="bg2">
                    <a:lumMod val="75000"/>
                  </a:schemeClr>
                </a:solidFill>
              </a:rPr>
              <a:t>Усиленная ось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</a:rPr>
              <a:t> (</a:t>
            </a:r>
            <a:r>
              <a:rPr lang="ru-RU" sz="1050" dirty="0">
                <a:solidFill>
                  <a:schemeClr val="bg2">
                    <a:lumMod val="75000"/>
                  </a:schemeClr>
                </a:solidFill>
              </a:rPr>
              <a:t>толщина стенки 7мм.)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</a:rPr>
              <a:t>;</a:t>
            </a:r>
            <a:endParaRPr lang="ru-RU" sz="105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sz="1050" dirty="0">
                <a:solidFill>
                  <a:srgbClr val="FF0000"/>
                </a:solidFill>
              </a:rPr>
              <a:t>✓ </a:t>
            </a:r>
            <a:r>
              <a:rPr lang="ru-RU" sz="1050" dirty="0">
                <a:solidFill>
                  <a:schemeClr val="bg2">
                    <a:lumMod val="75000"/>
                  </a:schemeClr>
                </a:solidFill>
              </a:rPr>
              <a:t>Колеса R 16 (АТ) штампованные диски OFF </a:t>
            </a:r>
            <a:r>
              <a:rPr lang="ru-RU" sz="1050" dirty="0" err="1">
                <a:solidFill>
                  <a:schemeClr val="bg2">
                    <a:lumMod val="75000"/>
                  </a:schemeClr>
                </a:solidFill>
              </a:rPr>
              <a:t>Road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</a:rPr>
              <a:t>;</a:t>
            </a:r>
            <a:endParaRPr lang="ru-RU" sz="105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sz="1050" dirty="0">
                <a:solidFill>
                  <a:srgbClr val="FF0000"/>
                </a:solidFill>
              </a:rPr>
              <a:t>✓ </a:t>
            </a:r>
            <a:r>
              <a:rPr lang="ru-RU" sz="1050" dirty="0">
                <a:solidFill>
                  <a:schemeClr val="bg2">
                    <a:lumMod val="75000"/>
                  </a:schemeClr>
                </a:solidFill>
              </a:rPr>
              <a:t>Ступица усиленная 139,7 х 5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</a:rPr>
              <a:t>;</a:t>
            </a:r>
            <a:endParaRPr lang="ru-RU" sz="105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sz="1050" dirty="0">
                <a:solidFill>
                  <a:srgbClr val="FF0000"/>
                </a:solidFill>
              </a:rPr>
              <a:t>✓ </a:t>
            </a:r>
            <a:r>
              <a:rPr lang="ru-RU" sz="1050" dirty="0">
                <a:solidFill>
                  <a:schemeClr val="bg2">
                    <a:lumMod val="75000"/>
                  </a:schemeClr>
                </a:solidFill>
              </a:rPr>
              <a:t>Опорное колесо усиленное 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</a:rPr>
              <a:t>d60;</a:t>
            </a:r>
            <a:endParaRPr lang="ru-RU" sz="105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sz="1050" dirty="0">
                <a:solidFill>
                  <a:srgbClr val="FF0000"/>
                </a:solidFill>
              </a:rPr>
              <a:t>✓ </a:t>
            </a:r>
            <a:r>
              <a:rPr lang="ru-RU" sz="1050" dirty="0">
                <a:solidFill>
                  <a:schemeClr val="bg2">
                    <a:lumMod val="75000"/>
                  </a:schemeClr>
                </a:solidFill>
              </a:rPr>
              <a:t>Страховочная цепь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</a:rPr>
              <a:t>;</a:t>
            </a:r>
            <a:endParaRPr lang="ru-RU" sz="105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sz="1050" dirty="0">
                <a:solidFill>
                  <a:srgbClr val="FF0000"/>
                </a:solidFill>
              </a:rPr>
              <a:t>✓ </a:t>
            </a:r>
            <a:r>
              <a:rPr lang="ru-RU" sz="1050" dirty="0">
                <a:solidFill>
                  <a:schemeClr val="bg2">
                    <a:lumMod val="75000"/>
                  </a:schemeClr>
                </a:solidFill>
              </a:rPr>
              <a:t>Держатель разъема (питания 12V)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</a:rPr>
              <a:t>;</a:t>
            </a:r>
            <a:endParaRPr lang="ru-RU" sz="105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sz="1050" dirty="0">
                <a:solidFill>
                  <a:srgbClr val="FF0000"/>
                </a:solidFill>
              </a:rPr>
              <a:t>✓ </a:t>
            </a:r>
            <a:r>
              <a:rPr lang="ru-RU" sz="1050" dirty="0">
                <a:solidFill>
                  <a:schemeClr val="bg2">
                    <a:lumMod val="75000"/>
                  </a:schemeClr>
                </a:solidFill>
              </a:rPr>
              <a:t>Сцепное устройство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</a:rPr>
              <a:t>;</a:t>
            </a:r>
            <a:endParaRPr lang="ru-RU" sz="105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sz="1050" dirty="0">
                <a:solidFill>
                  <a:srgbClr val="FF0000"/>
                </a:solidFill>
              </a:rPr>
              <a:t>✓ </a:t>
            </a:r>
            <a:r>
              <a:rPr lang="ru-RU" sz="1050" dirty="0">
                <a:solidFill>
                  <a:schemeClr val="bg2">
                    <a:lumMod val="75000"/>
                  </a:schemeClr>
                </a:solidFill>
              </a:rPr>
              <a:t>Жгут питания с разъемом 13 PIN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</a:rPr>
              <a:t>.</a:t>
            </a:r>
            <a:endParaRPr lang="ru-RU" sz="105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92604" y="5575247"/>
            <a:ext cx="67699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588545" y="5182872"/>
            <a:ext cx="2146792" cy="1670308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a typeface="Adobe Fan Heiti Std B" panose="020B0700000000000000" pitchFamily="34" charset="-128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83702CF6-69B7-4415-AFCB-B31C80AC74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238" y="4894368"/>
            <a:ext cx="2574973" cy="195881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72A842F-7672-4943-9A34-188F21C803E2}"/>
              </a:ext>
            </a:extLst>
          </p:cNvPr>
          <p:cNvSpPr txBox="1"/>
          <p:nvPr/>
        </p:nvSpPr>
        <p:spPr>
          <a:xfrm>
            <a:off x="992605" y="5458275"/>
            <a:ext cx="2664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 smtClean="0">
                <a:solidFill>
                  <a:srgbClr val="E65348"/>
                </a:solidFill>
                <a:ea typeface="Adobe Fan Heiti Std B" panose="020B0700000000000000"/>
              </a:rPr>
              <a:t>* </a:t>
            </a:r>
            <a:r>
              <a:rPr lang="ru-RU" sz="1200" b="1" dirty="0" smtClean="0">
                <a:solidFill>
                  <a:srgbClr val="E65348"/>
                </a:solidFill>
                <a:ea typeface="Adobe Fan Heiti Std B" panose="020B0700000000000000"/>
              </a:rPr>
              <a:t>В </a:t>
            </a:r>
            <a:r>
              <a:rPr lang="ru-RU" sz="1200" b="1" dirty="0">
                <a:solidFill>
                  <a:srgbClr val="E65348"/>
                </a:solidFill>
                <a:ea typeface="Adobe Fan Heiti Std B" panose="020B0700000000000000"/>
              </a:rPr>
              <a:t>базовую комплектацию уже входит утепленный, усиленный кузов с комфортабельным салоном и вентилируемым люком</a:t>
            </a:r>
            <a:endParaRPr lang="ru-RU" sz="1200" b="1" dirty="0">
              <a:solidFill>
                <a:srgbClr val="E65348"/>
              </a:solidFill>
              <a:ea typeface="Adobe Fan Heiti Std B" panose="020B070000000000000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406552" y="494014"/>
            <a:ext cx="7708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C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O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N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F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I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G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U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R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A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T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I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972908" y="492505"/>
            <a:ext cx="2085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B  A  S  I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35406" y="855943"/>
            <a:ext cx="5905500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ru-RU" sz="1100" dirty="0">
                <a:solidFill>
                  <a:schemeClr val="bg1"/>
                </a:solidFill>
                <a:latin typeface="Gotham Pro Medium" pitchFamily="50" charset="0"/>
                <a:cs typeface="Gotham Pro Medium" pitchFamily="50" charset="0"/>
              </a:rPr>
              <a:t>КУЗОВ</a:t>
            </a:r>
          </a:p>
          <a:p>
            <a:pPr fontAlgn="t"/>
            <a:r>
              <a:rPr lang="ru-RU" sz="1000" dirty="0">
                <a:solidFill>
                  <a:srgbClr val="FF0000"/>
                </a:solidFill>
              </a:rPr>
              <a:t>✓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Усиленный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кузов (выполнен по технологии компании </a:t>
            </a:r>
            <a:r>
              <a:rPr lang="en-US" sz="1000" dirty="0">
                <a:solidFill>
                  <a:schemeClr val="bg2">
                    <a:lumMod val="75000"/>
                  </a:schemeClr>
                </a:solidFill>
              </a:rPr>
              <a:t>OREGON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 США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)</a:t>
            </a:r>
          </a:p>
          <a:p>
            <a:pPr fontAlgn="t"/>
            <a:r>
              <a:rPr lang="ru-RU" sz="1000" dirty="0">
                <a:solidFill>
                  <a:srgbClr val="FF0000"/>
                </a:solidFill>
              </a:rPr>
              <a:t>✓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Финишное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покрытие кузова полиуретановым составом </a:t>
            </a:r>
            <a:r>
              <a:rPr lang="ru-RU" sz="1000" b="1" dirty="0">
                <a:solidFill>
                  <a:schemeClr val="bg2">
                    <a:lumMod val="90000"/>
                  </a:schemeClr>
                </a:solidFill>
              </a:rPr>
              <a:t>в цвет заказчика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(</a:t>
            </a:r>
            <a:r>
              <a:rPr lang="en-US" sz="1000" dirty="0">
                <a:solidFill>
                  <a:schemeClr val="bg2">
                    <a:lumMod val="75000"/>
                  </a:schemeClr>
                </a:solidFill>
              </a:rPr>
              <a:t>Raptor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)</a:t>
            </a:r>
          </a:p>
          <a:p>
            <a:pPr fontAlgn="t"/>
            <a:r>
              <a:rPr lang="ru-RU" sz="1000" dirty="0">
                <a:solidFill>
                  <a:srgbClr val="FF0000"/>
                </a:solidFill>
              </a:rPr>
              <a:t>✓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Декоративные </a:t>
            </a:r>
            <a:r>
              <a:rPr lang="ru-RU" sz="1000" dirty="0" err="1">
                <a:solidFill>
                  <a:schemeClr val="bg2">
                    <a:lumMod val="75000"/>
                  </a:schemeClr>
                </a:solidFill>
              </a:rPr>
              <a:t>молдинги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 из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алюминия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(покрытие лаком) с винтами из нержавеющей стали</a:t>
            </a:r>
          </a:p>
          <a:p>
            <a:pPr fontAlgn="t"/>
            <a:r>
              <a:rPr lang="ru-RU" sz="1000" dirty="0">
                <a:solidFill>
                  <a:srgbClr val="FF0000"/>
                </a:solidFill>
              </a:rPr>
              <a:t>✓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Защита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днища кузова </a:t>
            </a:r>
          </a:p>
          <a:p>
            <a:pPr fontAlgn="t"/>
            <a:r>
              <a:rPr lang="ru-RU" sz="1000" dirty="0">
                <a:solidFill>
                  <a:srgbClr val="FF0000"/>
                </a:solidFill>
              </a:rPr>
              <a:t>✓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Верхние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габаритные огни (белые/красные) светодиодные</a:t>
            </a:r>
          </a:p>
          <a:p>
            <a:pPr fontAlgn="t"/>
            <a:r>
              <a:rPr lang="ru-RU" sz="1000" dirty="0">
                <a:solidFill>
                  <a:srgbClr val="FF0000"/>
                </a:solidFill>
              </a:rPr>
              <a:t>✓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Боковые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габаритные огни (оранжевые) светодиодные</a:t>
            </a:r>
          </a:p>
          <a:p>
            <a:pPr fontAlgn="t"/>
            <a:r>
              <a:rPr lang="ru-RU" sz="1000" dirty="0">
                <a:solidFill>
                  <a:srgbClr val="FF0000"/>
                </a:solidFill>
              </a:rPr>
              <a:t>✓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Основные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задние фонари </a:t>
            </a:r>
            <a:endParaRPr lang="ru-RU" sz="1000" dirty="0" smtClean="0">
              <a:solidFill>
                <a:schemeClr val="bg2">
                  <a:lumMod val="75000"/>
                </a:schemeClr>
              </a:solidFill>
            </a:endParaRPr>
          </a:p>
          <a:p>
            <a:pPr fontAlgn="t"/>
            <a:r>
              <a:rPr lang="ru-RU" sz="1000" dirty="0">
                <a:solidFill>
                  <a:srgbClr val="FF0000"/>
                </a:solidFill>
              </a:rPr>
              <a:t>✓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Брызговики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с отражателями типа «треугольник»</a:t>
            </a:r>
          </a:p>
          <a:p>
            <a:pPr fontAlgn="t"/>
            <a:r>
              <a:rPr lang="ru-RU" sz="1000" dirty="0">
                <a:solidFill>
                  <a:srgbClr val="FF0000"/>
                </a:solidFill>
              </a:rPr>
              <a:t>✓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Противотуманный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фонарь </a:t>
            </a:r>
          </a:p>
          <a:p>
            <a:pPr fontAlgn="t"/>
            <a:r>
              <a:rPr lang="ru-RU" sz="1000" dirty="0">
                <a:solidFill>
                  <a:srgbClr val="FF0000"/>
                </a:solidFill>
              </a:rPr>
              <a:t>✓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Номерная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рамка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со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встроенной подсветкой</a:t>
            </a:r>
          </a:p>
          <a:p>
            <a:pPr fontAlgn="t"/>
            <a:r>
              <a:rPr lang="ru-RU" sz="1000" dirty="0">
                <a:solidFill>
                  <a:srgbClr val="FF0000"/>
                </a:solidFill>
              </a:rPr>
              <a:t>✓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Контурные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габаритные огни типа «рога» светодиодные (красный/белый)</a:t>
            </a:r>
          </a:p>
          <a:p>
            <a:pPr fontAlgn="t"/>
            <a:r>
              <a:rPr lang="ru-RU" sz="1000" dirty="0">
                <a:solidFill>
                  <a:srgbClr val="FF0000"/>
                </a:solidFill>
              </a:rPr>
              <a:t>✓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Наружное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освещение светодиодное (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около дверное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пространство)</a:t>
            </a:r>
          </a:p>
          <a:p>
            <a:pPr fontAlgn="t"/>
            <a:r>
              <a:rPr lang="ru-RU" sz="1000" dirty="0">
                <a:solidFill>
                  <a:srgbClr val="FF0000"/>
                </a:solidFill>
              </a:rPr>
              <a:t>✓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Колесные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арки на металлическом каркасе с обшивкой из алюминия</a:t>
            </a:r>
          </a:p>
          <a:p>
            <a:pPr fontAlgn="t"/>
            <a:r>
              <a:rPr lang="ru-RU" sz="1000" dirty="0">
                <a:solidFill>
                  <a:srgbClr val="FF0000"/>
                </a:solidFill>
              </a:rPr>
              <a:t>✓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000" dirty="0" err="1" smtClean="0">
                <a:solidFill>
                  <a:schemeClr val="bg2">
                    <a:lumMod val="75000"/>
                  </a:schemeClr>
                </a:solidFill>
              </a:rPr>
              <a:t>Рейлинги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из алюминия с поперечинами для крепления груза</a:t>
            </a:r>
          </a:p>
          <a:p>
            <a:pPr fontAlgn="t"/>
            <a:r>
              <a:rPr lang="ru-RU" sz="1000" dirty="0">
                <a:solidFill>
                  <a:srgbClr val="FF0000"/>
                </a:solidFill>
              </a:rPr>
              <a:t>✓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Дверь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жилого модуля: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дверь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с пластиковой обшивкой с автомобильным замком,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окно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автомобильное с форточкой,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проем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двери с автомобильным уплотнителем,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козырек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над дверным проемом.</a:t>
            </a:r>
          </a:p>
          <a:p>
            <a:pPr fontAlgn="t"/>
            <a:r>
              <a:rPr lang="ru-RU" sz="1000" dirty="0">
                <a:solidFill>
                  <a:srgbClr val="FF0000"/>
                </a:solidFill>
              </a:rPr>
              <a:t>✓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Багажный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отсек с полкой по правому борту (горизонтальная дверь-стол)</a:t>
            </a:r>
          </a:p>
          <a:p>
            <a:pPr fontAlgn="t"/>
            <a:r>
              <a:rPr lang="ru-RU" sz="1000" dirty="0">
                <a:solidFill>
                  <a:srgbClr val="FF0000"/>
                </a:solidFill>
              </a:rPr>
              <a:t>✓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Багажный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отсек с двумя полками по левому борту</a:t>
            </a:r>
          </a:p>
          <a:p>
            <a:pPr fontAlgn="t"/>
            <a:r>
              <a:rPr lang="ru-RU" sz="1000" dirty="0">
                <a:solidFill>
                  <a:srgbClr val="FF0000"/>
                </a:solidFill>
              </a:rPr>
              <a:t>✓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Основной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багажный отсек с освещением, скрытой технической нишей</a:t>
            </a:r>
          </a:p>
          <a:p>
            <a:pPr fontAlgn="t"/>
            <a:r>
              <a:rPr lang="ru-RU" sz="1000" dirty="0">
                <a:solidFill>
                  <a:srgbClr val="FF0000"/>
                </a:solidFill>
              </a:rPr>
              <a:t>✓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Кронштейн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запасного колеса в сборе с колесом (на заднем борту)</a:t>
            </a:r>
          </a:p>
          <a:p>
            <a:pPr fontAlgn="t"/>
            <a:r>
              <a:rPr lang="ru-RU" sz="1000" dirty="0">
                <a:solidFill>
                  <a:srgbClr val="FF0000"/>
                </a:solidFill>
              </a:rPr>
              <a:t>✓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Канистра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экспедиционная 7 литров с креплением на лев. борту </a:t>
            </a:r>
            <a:endParaRPr lang="ru-RU" sz="1000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76168" y="855943"/>
            <a:ext cx="5905500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ru-RU" sz="1100" dirty="0" smtClean="0">
                <a:solidFill>
                  <a:schemeClr val="bg1"/>
                </a:solidFill>
                <a:latin typeface="Gotham Pro Medium" pitchFamily="50" charset="0"/>
                <a:cs typeface="Gotham Pro Medium" pitchFamily="50" charset="0"/>
              </a:rPr>
              <a:t>ЖИЛОЙ </a:t>
            </a:r>
            <a:r>
              <a:rPr lang="ru-RU" sz="1100" dirty="0" smtClean="0">
                <a:solidFill>
                  <a:schemeClr val="bg1"/>
                </a:solidFill>
                <a:latin typeface="Gotham Pro Medium" pitchFamily="50" charset="0"/>
                <a:cs typeface="Gotham Pro Medium" pitchFamily="50" charset="0"/>
              </a:rPr>
              <a:t>МОДУЛЬ</a:t>
            </a:r>
          </a:p>
          <a:p>
            <a:pPr fontAlgn="t"/>
            <a:r>
              <a:rPr lang="ru-RU" sz="1000" dirty="0">
                <a:solidFill>
                  <a:srgbClr val="FF0000"/>
                </a:solidFill>
              </a:rPr>
              <a:t>✓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Ящики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для личных вещей с фасадами (</a:t>
            </a:r>
            <a:r>
              <a:rPr lang="ru-RU" sz="1000" b="1" dirty="0" smtClean="0">
                <a:solidFill>
                  <a:schemeClr val="bg2">
                    <a:lumMod val="90000"/>
                  </a:schemeClr>
                </a:solidFill>
              </a:rPr>
              <a:t>отделка фасадов на выбор заказчика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)</a:t>
            </a:r>
          </a:p>
          <a:p>
            <a:pPr fontAlgn="t"/>
            <a:r>
              <a:rPr lang="ru-RU" sz="1000" dirty="0">
                <a:solidFill>
                  <a:srgbClr val="FF0000"/>
                </a:solidFill>
              </a:rPr>
              <a:t>✓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Обработка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внутренних поверхностей ящиков яхтенным лаком</a:t>
            </a:r>
          </a:p>
          <a:p>
            <a:pPr fontAlgn="t"/>
            <a:r>
              <a:rPr lang="ru-RU" sz="1000" dirty="0">
                <a:solidFill>
                  <a:srgbClr val="FF0000"/>
                </a:solidFill>
              </a:rPr>
              <a:t>✓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Внутренняя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отделка двухцветная (низ черный/верх </a:t>
            </a:r>
            <a:r>
              <a:rPr lang="ru-RU" sz="1000" b="1" dirty="0" smtClean="0">
                <a:solidFill>
                  <a:schemeClr val="bg2">
                    <a:lumMod val="90000"/>
                  </a:schemeClr>
                </a:solidFill>
              </a:rPr>
              <a:t>на выбор заказчика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)</a:t>
            </a:r>
          </a:p>
          <a:p>
            <a:pPr fontAlgn="t"/>
            <a:r>
              <a:rPr lang="ru-RU" sz="1000" dirty="0">
                <a:solidFill>
                  <a:srgbClr val="FF0000"/>
                </a:solidFill>
              </a:rPr>
              <a:t>✓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Напольное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покрытие (автомобильный линолеум)</a:t>
            </a:r>
          </a:p>
          <a:p>
            <a:pPr fontAlgn="t"/>
            <a:r>
              <a:rPr lang="ru-RU" sz="1000" dirty="0">
                <a:solidFill>
                  <a:srgbClr val="FF0000"/>
                </a:solidFill>
              </a:rPr>
              <a:t>✓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Внутреннее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светодиодное освещение по периметру салона</a:t>
            </a:r>
          </a:p>
          <a:p>
            <a:pPr fontAlgn="t"/>
            <a:r>
              <a:rPr lang="ru-RU" sz="1000" dirty="0">
                <a:solidFill>
                  <a:srgbClr val="FF0000"/>
                </a:solidFill>
              </a:rPr>
              <a:t>✓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Спальное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место 2000 х 1460 мм </a:t>
            </a:r>
          </a:p>
          <a:p>
            <a:pPr lvl="0" fontAlgn="t"/>
            <a:r>
              <a:rPr lang="ru-RU" sz="1000" dirty="0">
                <a:solidFill>
                  <a:srgbClr val="FF0000"/>
                </a:solidFill>
              </a:rPr>
              <a:t>✓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Матрас 3в1 (трансформируется - диван, матрас, транспортное положение</a:t>
            </a:r>
          </a:p>
          <a:p>
            <a:pPr lvl="0" fontAlgn="t"/>
            <a:r>
              <a:rPr lang="ru-RU" sz="1000" dirty="0" smtClean="0">
                <a:solidFill>
                  <a:srgbClr val="FF0000"/>
                </a:solidFill>
              </a:rPr>
              <a:t>✓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Панель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управления:</a:t>
            </a:r>
          </a:p>
          <a:p>
            <a:pPr marL="171450" lvl="0" indent="-171450" fontAlgn="t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управление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освещением жилого модуля,</a:t>
            </a:r>
          </a:p>
          <a:p>
            <a:pPr marL="171450" lvl="0" indent="-171450" fontAlgn="t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управление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освещением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около дверного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пространства,</a:t>
            </a:r>
          </a:p>
          <a:p>
            <a:pPr marL="171450" lvl="0" indent="-171450" fontAlgn="t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розетка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зарядки </a:t>
            </a:r>
            <a:r>
              <a:rPr lang="en-US" sz="1000" dirty="0">
                <a:solidFill>
                  <a:schemeClr val="bg2">
                    <a:lumMod val="75000"/>
                  </a:schemeClr>
                </a:solidFill>
              </a:rPr>
              <a:t>USB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 с индикацией напряжения бортовой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сети</a:t>
            </a:r>
            <a:endParaRPr lang="ru-RU" sz="1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15181" y="186237"/>
            <a:ext cx="6402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2">
                    <a:lumMod val="90000"/>
                  </a:schemeClr>
                </a:solidFill>
              </a:rPr>
              <a:t>Внедорожный </a:t>
            </a:r>
            <a:r>
              <a:rPr lang="ru-RU" sz="1400" dirty="0" smtClean="0">
                <a:solidFill>
                  <a:schemeClr val="bg2">
                    <a:lumMod val="90000"/>
                  </a:schemeClr>
                </a:solidFill>
              </a:rPr>
              <a:t>прицеп-</a:t>
            </a:r>
            <a:r>
              <a:rPr lang="ru-RU" sz="1400" dirty="0" err="1" smtClean="0">
                <a:solidFill>
                  <a:schemeClr val="bg2">
                    <a:lumMod val="90000"/>
                  </a:schemeClr>
                </a:solidFill>
              </a:rPr>
              <a:t>кемпер</a:t>
            </a:r>
            <a:r>
              <a:rPr lang="ru-RU" sz="1400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</a:rPr>
              <a:t>«</a:t>
            </a:r>
            <a:r>
              <a:rPr lang="ru-RU" sz="1400" dirty="0" smtClean="0">
                <a:solidFill>
                  <a:schemeClr val="bg1"/>
                </a:solidFill>
                <a:latin typeface="Exo 2.0" pitchFamily="50" charset="-52"/>
              </a:rPr>
              <a:t>Чеглок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</a:rPr>
              <a:t>» </a:t>
            </a:r>
            <a:r>
              <a:rPr lang="en-US" sz="1400" dirty="0" smtClean="0">
                <a:solidFill>
                  <a:schemeClr val="bg2">
                    <a:lumMod val="90000"/>
                  </a:schemeClr>
                </a:solidFill>
              </a:rPr>
              <a:t>| </a:t>
            </a:r>
            <a:r>
              <a:rPr lang="ru-RU" sz="1400" dirty="0" smtClean="0">
                <a:solidFill>
                  <a:schemeClr val="bg2">
                    <a:lumMod val="90000"/>
                  </a:schemeClr>
                </a:solidFill>
              </a:rPr>
              <a:t>Базовая </a:t>
            </a:r>
            <a:r>
              <a:rPr lang="ru-RU" sz="1400" dirty="0">
                <a:solidFill>
                  <a:schemeClr val="bg2">
                    <a:lumMod val="90000"/>
                  </a:schemeClr>
                </a:solidFill>
              </a:rPr>
              <a:t>комплектация и цена</a:t>
            </a:r>
            <a:endParaRPr lang="ru-RU" sz="1400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818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591675" y="6315075"/>
            <a:ext cx="2600325" cy="542925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camper-laggar.ru</a:t>
            </a:r>
            <a:endParaRPr lang="ru-RU" sz="2000" b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458" y="6375466"/>
            <a:ext cx="849496" cy="422142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-1" y="-457"/>
            <a:ext cx="2605893" cy="661035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Gotham Pro Black" pitchFamily="50" charset="0"/>
                <a:cs typeface="Gotham Pro Black" pitchFamily="50" charset="0"/>
              </a:rPr>
              <a:t>Basic</a:t>
            </a:r>
            <a:r>
              <a:rPr lang="en-US" sz="1600" dirty="0">
                <a:latin typeface="Gotham Pro Black" pitchFamily="50" charset="0"/>
                <a:cs typeface="Gotham Pro Black" pitchFamily="50" charset="0"/>
              </a:rPr>
              <a:t> </a:t>
            </a:r>
            <a:r>
              <a:rPr lang="en-US" sz="1400" dirty="0">
                <a:latin typeface="Gotham Pro Black" pitchFamily="50" charset="0"/>
                <a:cs typeface="Gotham Pro Black" pitchFamily="50" charset="0"/>
              </a:rPr>
              <a:t>configuration</a:t>
            </a:r>
            <a:endParaRPr lang="ru-RU" sz="1600" dirty="0">
              <a:latin typeface="Gotham Pro Black" pitchFamily="50" charset="0"/>
              <a:ea typeface="Adobe Fan Heiti Std B" panose="020B0700000000000000" pitchFamily="34" charset="-128"/>
              <a:cs typeface="Gotham Pro Black" pitchFamily="50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3337932"/>
            <a:ext cx="6612673" cy="1828800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4" y="1296385"/>
            <a:ext cx="7738945" cy="44045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972908" y="492505"/>
            <a:ext cx="2085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B  A  S  I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406552" y="494014"/>
            <a:ext cx="7708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C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O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N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F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I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G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U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R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A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T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I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15181" y="186237"/>
            <a:ext cx="6402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2">
                    <a:lumMod val="90000"/>
                  </a:schemeClr>
                </a:solidFill>
              </a:rPr>
              <a:t>Внедорожный </a:t>
            </a:r>
            <a:r>
              <a:rPr lang="ru-RU" sz="1400" dirty="0" smtClean="0">
                <a:solidFill>
                  <a:schemeClr val="bg2">
                    <a:lumMod val="90000"/>
                  </a:schemeClr>
                </a:solidFill>
              </a:rPr>
              <a:t>прицеп-</a:t>
            </a:r>
            <a:r>
              <a:rPr lang="ru-RU" sz="1400" dirty="0" err="1" smtClean="0">
                <a:solidFill>
                  <a:schemeClr val="bg2">
                    <a:lumMod val="90000"/>
                  </a:schemeClr>
                </a:solidFill>
              </a:rPr>
              <a:t>кемпер</a:t>
            </a:r>
            <a:r>
              <a:rPr lang="ru-RU" sz="1400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</a:rPr>
              <a:t>«</a:t>
            </a:r>
            <a:r>
              <a:rPr lang="ru-RU" sz="1400" dirty="0" smtClean="0">
                <a:solidFill>
                  <a:schemeClr val="bg1"/>
                </a:solidFill>
                <a:latin typeface="Exo 2.0" pitchFamily="50" charset="-52"/>
              </a:rPr>
              <a:t>Чеглок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</a:rPr>
              <a:t>» </a:t>
            </a:r>
            <a:r>
              <a:rPr lang="en-US" sz="1400" dirty="0" smtClean="0">
                <a:solidFill>
                  <a:schemeClr val="bg2">
                    <a:lumMod val="90000"/>
                  </a:schemeClr>
                </a:solidFill>
              </a:rPr>
              <a:t>| </a:t>
            </a:r>
            <a:r>
              <a:rPr lang="ru-RU" sz="1400" dirty="0" smtClean="0">
                <a:solidFill>
                  <a:schemeClr val="bg2">
                    <a:lumMod val="90000"/>
                  </a:schemeClr>
                </a:solidFill>
              </a:rPr>
              <a:t>Базовая </a:t>
            </a:r>
            <a:r>
              <a:rPr lang="ru-RU" sz="1400" dirty="0">
                <a:solidFill>
                  <a:schemeClr val="bg2">
                    <a:lumMod val="90000"/>
                  </a:schemeClr>
                </a:solidFill>
              </a:rPr>
              <a:t>комплектация и цена</a:t>
            </a:r>
            <a:endParaRPr lang="ru-RU" sz="14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42982" y="4411887"/>
            <a:ext cx="4077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E65348"/>
                </a:solidFill>
                <a:latin typeface="Arial Black" panose="020B0A04020102020204" pitchFamily="34" charset="0"/>
              </a:rPr>
              <a:t>Стоимость</a:t>
            </a:r>
            <a:r>
              <a:rPr lang="en-US" sz="1200" dirty="0" smtClean="0">
                <a:solidFill>
                  <a:srgbClr val="E65348"/>
                </a:solidFill>
                <a:latin typeface="Arial Black" panose="020B0A04020102020204" pitchFamily="34" charset="0"/>
              </a:rPr>
              <a:t> </a:t>
            </a:r>
            <a:r>
              <a:rPr lang="ru-RU" sz="1200" dirty="0" smtClean="0">
                <a:solidFill>
                  <a:srgbClr val="E65348"/>
                </a:solidFill>
                <a:latin typeface="Arial Black" panose="020B0A04020102020204" pitchFamily="34" charset="0"/>
              </a:rPr>
              <a:t>базовой комплектации</a:t>
            </a:r>
            <a:endParaRPr lang="ru-RU" sz="12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42982" y="4572389"/>
            <a:ext cx="38180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</a:rPr>
              <a:t>*Шасси входит в базовую стоимость </a:t>
            </a:r>
            <a:r>
              <a:rPr lang="ru-RU" sz="1000" dirty="0" smtClean="0">
                <a:solidFill>
                  <a:schemeClr val="bg1"/>
                </a:solidFill>
              </a:rPr>
              <a:t>прицепа</a:t>
            </a:r>
            <a:endParaRPr lang="ru-RU" sz="1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42982" y="1497732"/>
            <a:ext cx="4404491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t"/>
            <a:r>
              <a:rPr lang="ru-RU" sz="1100" b="1" dirty="0" smtClean="0">
                <a:solidFill>
                  <a:schemeClr val="bg1"/>
                </a:solidFill>
              </a:rPr>
              <a:t>КУХОННЫЙ </a:t>
            </a:r>
            <a:r>
              <a:rPr lang="ru-RU" sz="1100" b="1" dirty="0">
                <a:solidFill>
                  <a:schemeClr val="bg1"/>
                </a:solidFill>
              </a:rPr>
              <a:t>БЛОК</a:t>
            </a:r>
          </a:p>
          <a:p>
            <a:pPr lvl="0" fontAlgn="t"/>
            <a:r>
              <a:rPr lang="ru-RU" sz="1000" dirty="0">
                <a:solidFill>
                  <a:srgbClr val="FF0000"/>
                </a:solidFill>
              </a:rPr>
              <a:t>✓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Отдельный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каркасный блок размещения кухни:</a:t>
            </a:r>
          </a:p>
          <a:p>
            <a:pPr marL="171450" lvl="0" indent="-171450" fontAlgn="t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обшивка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композитным алюминием окрашенным в цвет кузова,</a:t>
            </a:r>
          </a:p>
          <a:p>
            <a:pPr marL="171450" lvl="0" indent="-171450" fontAlgn="t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дверь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по левому борту с «Т»-образным замком под ключ,</a:t>
            </a:r>
          </a:p>
          <a:p>
            <a:pPr marL="171450" lvl="0" indent="-171450" fontAlgn="t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дверь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по правому борту с «Т»-образным замком под ключ,</a:t>
            </a:r>
          </a:p>
          <a:p>
            <a:pPr marL="171450" lvl="0" indent="-171450" fontAlgn="t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герметичные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проемы дверей кухонного блока.</a:t>
            </a:r>
          </a:p>
          <a:p>
            <a:pPr lvl="0" fontAlgn="t"/>
            <a:r>
              <a:rPr lang="ru-RU" sz="1000" dirty="0">
                <a:solidFill>
                  <a:srgbClr val="FF0000"/>
                </a:solidFill>
              </a:rPr>
              <a:t>✓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Электро-подготовка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для монтажа оборудования кухни</a:t>
            </a:r>
          </a:p>
          <a:p>
            <a:pPr lvl="0" fontAlgn="t"/>
            <a:r>
              <a:rPr lang="ru-RU" sz="1000" dirty="0">
                <a:solidFill>
                  <a:srgbClr val="FF0000"/>
                </a:solidFill>
              </a:rPr>
              <a:t>✓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Дополнительные </a:t>
            </a:r>
            <a:r>
              <a:rPr lang="ru-RU" sz="1000" dirty="0" err="1">
                <a:solidFill>
                  <a:schemeClr val="bg2">
                    <a:lumMod val="75000"/>
                  </a:schemeClr>
                </a:solidFill>
              </a:rPr>
              <a:t>рейлинги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 из алюминия на крышке кухонного блока</a:t>
            </a:r>
          </a:p>
          <a:p>
            <a:pPr lvl="0" fontAlgn="t"/>
            <a:endParaRPr lang="ru-RU" sz="1100" b="1" dirty="0" smtClean="0">
              <a:solidFill>
                <a:schemeClr val="bg1"/>
              </a:solidFill>
            </a:endParaRPr>
          </a:p>
          <a:p>
            <a:pPr lvl="0" fontAlgn="t"/>
            <a:r>
              <a:rPr lang="ru-RU" sz="1100" b="1" dirty="0" smtClean="0">
                <a:solidFill>
                  <a:schemeClr val="bg1"/>
                </a:solidFill>
              </a:rPr>
              <a:t>СИСТЕМА </a:t>
            </a:r>
            <a:r>
              <a:rPr lang="ru-RU" sz="1100" b="1" dirty="0">
                <a:solidFill>
                  <a:schemeClr val="bg1"/>
                </a:solidFill>
              </a:rPr>
              <a:t>ЭЛЕКТРОПИТАНИЯ</a:t>
            </a:r>
          </a:p>
          <a:p>
            <a:pPr lvl="0" fontAlgn="t"/>
            <a:r>
              <a:rPr lang="ru-RU" sz="1000" dirty="0">
                <a:solidFill>
                  <a:srgbClr val="FF0000"/>
                </a:solidFill>
              </a:rPr>
              <a:t>✓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Тяговый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аккумулятор </a:t>
            </a:r>
            <a:r>
              <a:rPr lang="en-US" sz="1000" dirty="0">
                <a:solidFill>
                  <a:schemeClr val="bg2">
                    <a:lumMod val="75000"/>
                  </a:schemeClr>
                </a:solidFill>
              </a:rPr>
              <a:t>AGM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45 a\h с кронштейном</a:t>
            </a:r>
          </a:p>
          <a:p>
            <a:pPr lvl="0" fontAlgn="t"/>
            <a:r>
              <a:rPr lang="ru-RU" sz="1000" dirty="0">
                <a:solidFill>
                  <a:srgbClr val="FF0000"/>
                </a:solidFill>
              </a:rPr>
              <a:t>✓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Интеллектуальное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зарядное устройство (автоматическое)</a:t>
            </a:r>
          </a:p>
          <a:p>
            <a:pPr lvl="0" fontAlgn="t"/>
            <a:r>
              <a:rPr lang="ru-RU" sz="1000" dirty="0">
                <a:solidFill>
                  <a:srgbClr val="FF0000"/>
                </a:solidFill>
              </a:rPr>
              <a:t>✓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Розетка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автомобильная для подключения внешней сети 220</a:t>
            </a:r>
            <a:r>
              <a:rPr lang="en-US" sz="1000" dirty="0">
                <a:solidFill>
                  <a:schemeClr val="bg2">
                    <a:lumMod val="75000"/>
                  </a:schemeClr>
                </a:solidFill>
              </a:rPr>
              <a:t>V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ru-RU" sz="1000" dirty="0" smtClean="0">
              <a:solidFill>
                <a:schemeClr val="bg2">
                  <a:lumMod val="75000"/>
                </a:schemeClr>
              </a:solidFill>
            </a:endParaRPr>
          </a:p>
          <a:p>
            <a:pPr lvl="0" fontAlgn="t"/>
            <a:r>
              <a:rPr lang="ru-RU" sz="1000" dirty="0">
                <a:solidFill>
                  <a:srgbClr val="FF0000"/>
                </a:solidFill>
              </a:rPr>
              <a:t>✓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 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Переходник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– удлинитель для подключения внешней сети</a:t>
            </a:r>
          </a:p>
          <a:p>
            <a:pPr lvl="0" fontAlgn="t"/>
            <a:r>
              <a:rPr lang="ru-RU" sz="1000" dirty="0">
                <a:solidFill>
                  <a:srgbClr val="FF0000"/>
                </a:solidFill>
              </a:rPr>
              <a:t>✓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Зарядка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АКБ прицепа при движении (без доработки авто) </a:t>
            </a:r>
            <a:endParaRPr lang="ru-RU" sz="1000" dirty="0" smtClean="0">
              <a:solidFill>
                <a:schemeClr val="bg2">
                  <a:lumMod val="75000"/>
                </a:schemeClr>
              </a:solidFill>
            </a:endParaRPr>
          </a:p>
          <a:p>
            <a:pPr lvl="0" fontAlgn="t"/>
            <a:r>
              <a:rPr lang="ru-RU" sz="1000" dirty="0">
                <a:solidFill>
                  <a:srgbClr val="FF0000"/>
                </a:solidFill>
              </a:rPr>
              <a:t>✓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Блок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предохранителей </a:t>
            </a:r>
            <a:endParaRPr lang="ru-RU" sz="1000" dirty="0" smtClean="0">
              <a:solidFill>
                <a:schemeClr val="bg2">
                  <a:lumMod val="75000"/>
                </a:schemeClr>
              </a:solidFill>
            </a:endParaRPr>
          </a:p>
          <a:p>
            <a:pPr lvl="0" fontAlgn="t"/>
            <a:r>
              <a:rPr lang="ru-RU" sz="1000" dirty="0">
                <a:solidFill>
                  <a:srgbClr val="FF0000"/>
                </a:solidFill>
              </a:rPr>
              <a:t>✓ </a:t>
            </a:r>
            <a:r>
              <a:rPr lang="ru-RU" sz="1000" dirty="0" smtClean="0">
                <a:solidFill>
                  <a:schemeClr val="bg2">
                    <a:lumMod val="75000"/>
                  </a:schemeClr>
                </a:solidFill>
              </a:rPr>
              <a:t>Жгут </a:t>
            </a:r>
            <a:r>
              <a:rPr lang="ru-RU" sz="1000" dirty="0">
                <a:solidFill>
                  <a:schemeClr val="bg2">
                    <a:lumMod val="75000"/>
                  </a:schemeClr>
                </a:solidFill>
              </a:rPr>
              <a:t>проводов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742982" y="4914977"/>
            <a:ext cx="3899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675 </a:t>
            </a:r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000 </a:t>
            </a:r>
            <a:r>
              <a:rPr lang="ru-RU" sz="3600" dirty="0">
                <a:solidFill>
                  <a:srgbClr val="E65348"/>
                </a:solidFill>
              </a:rPr>
              <a:t>Руб</a:t>
            </a:r>
            <a:r>
              <a:rPr lang="ru-RU" sz="3600" dirty="0" smtClean="0">
                <a:solidFill>
                  <a:srgbClr val="E65348"/>
                </a:solidFill>
              </a:rPr>
              <a:t>.</a:t>
            </a:r>
            <a:endParaRPr lang="ru-RU" sz="3600" dirty="0">
              <a:solidFill>
                <a:srgbClr val="E653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181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591675" y="6315075"/>
            <a:ext cx="2600325" cy="542925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camper-laggar.ru</a:t>
            </a:r>
            <a:endParaRPr lang="ru-RU" sz="20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" y="2532185"/>
            <a:ext cx="4185138" cy="1430215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241830" y="4971226"/>
            <a:ext cx="30615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* </a:t>
            </a:r>
            <a:r>
              <a:rPr lang="ru-RU" sz="1000" dirty="0">
                <a:solidFill>
                  <a:schemeClr val="bg2">
                    <a:lumMod val="50000"/>
                  </a:schemeClr>
                </a:solidFill>
              </a:rPr>
              <a:t>Обращаем Ваше внимание на то, что такие параметры прицепа как: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000" dirty="0">
                <a:solidFill>
                  <a:schemeClr val="bg2">
                    <a:lumMod val="50000"/>
                  </a:schemeClr>
                </a:solidFill>
              </a:rPr>
              <a:t>клиренс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000" dirty="0">
                <a:solidFill>
                  <a:schemeClr val="bg2">
                    <a:lumMod val="50000"/>
                  </a:schemeClr>
                </a:solidFill>
              </a:rPr>
              <a:t>/ высота от уровня земли до верхней точки </a:t>
            </a:r>
            <a:r>
              <a:rPr lang="ru-RU" sz="1000" dirty="0" err="1">
                <a:solidFill>
                  <a:schemeClr val="bg2">
                    <a:lumMod val="50000"/>
                  </a:schemeClr>
                </a:solidFill>
              </a:rPr>
              <a:t>рейлинга</a:t>
            </a:r>
            <a:r>
              <a:rPr lang="ru-RU" sz="1000" dirty="0">
                <a:solidFill>
                  <a:schemeClr val="bg2">
                    <a:lumMod val="50000"/>
                  </a:schemeClr>
                </a:solidFill>
              </a:rPr>
              <a:t>, могут изменяться в зависимости от выбора ходовой и размерности колес.</a:t>
            </a: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2"/>
          <a:srcRect t="18015" b="15069"/>
          <a:stretch/>
        </p:blipFill>
        <p:spPr>
          <a:xfrm>
            <a:off x="442632" y="1715805"/>
            <a:ext cx="7532825" cy="3145035"/>
          </a:xfrm>
          <a:prstGeom prst="rect">
            <a:avLst/>
          </a:prstGeom>
        </p:spPr>
      </p:pic>
      <p:sp>
        <p:nvSpPr>
          <p:cNvPr id="63" name="Прямоугольник 62"/>
          <p:cNvSpPr/>
          <p:nvPr/>
        </p:nvSpPr>
        <p:spPr>
          <a:xfrm>
            <a:off x="8241830" y="1767463"/>
            <a:ext cx="324906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Ширина кузова                        </a:t>
            </a:r>
            <a:r>
              <a:rPr lang="ru-RU" sz="1400" b="1" dirty="0" smtClean="0">
                <a:solidFill>
                  <a:schemeClr val="bg2">
                    <a:lumMod val="9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1 500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мм.</a:t>
            </a:r>
          </a:p>
          <a:p>
            <a:pPr lvl="0">
              <a:lnSpc>
                <a:spcPct val="150000"/>
              </a:lnSpc>
            </a:pP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Колея                                </a:t>
            </a:r>
            <a:r>
              <a:rPr lang="ru-RU" sz="1400" b="1" dirty="0" smtClean="0">
                <a:solidFill>
                  <a:schemeClr val="bg2">
                    <a:lumMod val="9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1 890-2100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мм.</a:t>
            </a:r>
          </a:p>
          <a:p>
            <a:pPr lvl="0">
              <a:lnSpc>
                <a:spcPct val="150000"/>
              </a:lnSpc>
            </a:pP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Высота от уровня земли       </a:t>
            </a:r>
            <a:r>
              <a:rPr lang="ru-RU" sz="1400" b="1" dirty="0" smtClean="0">
                <a:solidFill>
                  <a:schemeClr val="bg2">
                    <a:lumMod val="9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2 100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мм.</a:t>
            </a:r>
          </a:p>
          <a:p>
            <a:pPr lvl="0">
              <a:lnSpc>
                <a:spcPct val="150000"/>
              </a:lnSpc>
            </a:pP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Длина кузова                            </a:t>
            </a:r>
            <a:r>
              <a:rPr lang="ru-RU" sz="1400" b="1" dirty="0" smtClean="0">
                <a:solidFill>
                  <a:schemeClr val="bg2">
                    <a:lumMod val="9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3 500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мм.</a:t>
            </a:r>
          </a:p>
          <a:p>
            <a:pPr lvl="0">
              <a:lnSpc>
                <a:spcPct val="150000"/>
              </a:lnSpc>
            </a:pP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Длина спальни                         </a:t>
            </a:r>
            <a:r>
              <a:rPr lang="ru-RU" sz="1400" b="1" dirty="0" smtClean="0">
                <a:solidFill>
                  <a:schemeClr val="bg2">
                    <a:lumMod val="9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2 000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мм.</a:t>
            </a:r>
          </a:p>
          <a:p>
            <a:pPr lvl="0">
              <a:lnSpc>
                <a:spcPct val="150000"/>
              </a:lnSpc>
            </a:pP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Ширина спальни                      </a:t>
            </a:r>
            <a:r>
              <a:rPr lang="ru-RU" sz="1400" b="1" dirty="0" smtClean="0">
                <a:solidFill>
                  <a:schemeClr val="bg2">
                    <a:lumMod val="9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1 480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мм.</a:t>
            </a:r>
          </a:p>
          <a:p>
            <a:pPr lvl="0">
              <a:lnSpc>
                <a:spcPct val="150000"/>
              </a:lnSpc>
            </a:pP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Масса                                                </a:t>
            </a:r>
            <a:r>
              <a:rPr lang="ru-RU" sz="1400" b="1" dirty="0" smtClean="0">
                <a:solidFill>
                  <a:schemeClr val="bg2">
                    <a:lumMod val="9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750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кг.</a:t>
            </a:r>
          </a:p>
          <a:p>
            <a:pPr lvl="0">
              <a:lnSpc>
                <a:spcPct val="150000"/>
              </a:lnSpc>
            </a:pP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Клиренс от                                    </a:t>
            </a:r>
            <a:r>
              <a:rPr lang="ru-RU" sz="1400" b="1" dirty="0" smtClean="0">
                <a:solidFill>
                  <a:schemeClr val="bg2">
                    <a:lumMod val="9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500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мм.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Грузоподъемность 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рейлингов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1400" b="1" dirty="0" smtClean="0">
                <a:solidFill>
                  <a:schemeClr val="bg2">
                    <a:lumMod val="9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100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кг.</a:t>
            </a:r>
            <a:endParaRPr lang="ru-RU" sz="1400" b="1" dirty="0">
              <a:solidFill>
                <a:schemeClr val="bg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endParaRPr lang="ru-RU" sz="1400" dirty="0">
              <a:solidFill>
                <a:srgbClr val="E7E6E6">
                  <a:lumMod val="25000"/>
                </a:srgb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458" y="6375466"/>
            <a:ext cx="849496" cy="42214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-1" y="-457"/>
            <a:ext cx="2605893" cy="661035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Gotham Pro Black" pitchFamily="50" charset="0"/>
                <a:ea typeface="Adobe Fan Heiti Std B" panose="020B0700000000000000" pitchFamily="34" charset="-128"/>
                <a:cs typeface="Gotham Pro Black" pitchFamily="50" charset="0"/>
              </a:rPr>
              <a:t>Specifications</a:t>
            </a:r>
            <a:endParaRPr lang="ru-RU" sz="1400" dirty="0">
              <a:latin typeface="Gotham Pro Black" pitchFamily="50" charset="0"/>
              <a:ea typeface="Adobe Fan Heiti Std B" panose="020B0700000000000000" pitchFamily="34" charset="-128"/>
              <a:cs typeface="Gotham Pro Black" pitchFamily="5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94534" y="176171"/>
            <a:ext cx="8212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6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Основные </a:t>
            </a:r>
            <a:r>
              <a:rPr lang="ru-RU" sz="1400" dirty="0">
                <a:solidFill>
                  <a:schemeClr val="bg1">
                    <a:lumMod val="6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параметры внедорожных </a:t>
            </a:r>
            <a:r>
              <a:rPr lang="ru-RU" sz="1400" dirty="0" smtClean="0">
                <a:solidFill>
                  <a:schemeClr val="bg1">
                    <a:lumMod val="6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прицепов</a:t>
            </a:r>
            <a:r>
              <a:rPr lang="ru-RU" sz="1400" dirty="0" smtClean="0">
                <a:solidFill>
                  <a:schemeClr val="bg1">
                    <a:lumMod val="6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«</a:t>
            </a:r>
            <a:r>
              <a:rPr lang="ru-RU" sz="1400" dirty="0" smtClean="0">
                <a:solidFill>
                  <a:schemeClr val="bg1"/>
                </a:solidFill>
                <a:latin typeface="Gotham Pro Medium" pitchFamily="50" charset="0"/>
                <a:cs typeface="Gotham Pro Medium" pitchFamily="50" charset="0"/>
              </a:rPr>
              <a:t>Чеглок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»</a:t>
            </a:r>
            <a:r>
              <a:rPr lang="ru-RU" sz="1400" dirty="0" smtClean="0">
                <a:solidFill>
                  <a:schemeClr val="bg1">
                    <a:lumMod val="6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endParaRPr lang="ru-RU" sz="1400" dirty="0">
              <a:solidFill>
                <a:schemeClr val="bg1">
                  <a:lumMod val="6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303331" y="400359"/>
            <a:ext cx="87410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S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P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E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C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I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F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I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C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A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T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I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O</a:t>
            </a:r>
          </a:p>
          <a:p>
            <a:pPr algn="ctr"/>
            <a:r>
              <a:rPr lang="en-US" sz="2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S</a:t>
            </a:r>
            <a:endParaRPr lang="ru-RU" sz="2800" spc="-150" dirty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8904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591675" y="6315075"/>
            <a:ext cx="2600325" cy="542925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camper-laggar.</a:t>
            </a:r>
            <a:r>
              <a:rPr lang="en-US" sz="2000" b="1" dirty="0" smtClean="0"/>
              <a:t>ru</a:t>
            </a:r>
            <a:endParaRPr lang="ru-RU" sz="2000" b="1" dirty="0"/>
          </a:p>
        </p:txBody>
      </p:sp>
      <p:sp>
        <p:nvSpPr>
          <p:cNvPr id="10" name="object 3"/>
          <p:cNvSpPr/>
          <p:nvPr/>
        </p:nvSpPr>
        <p:spPr>
          <a:xfrm>
            <a:off x="8533406" y="2376237"/>
            <a:ext cx="3658594" cy="1727163"/>
          </a:xfrm>
          <a:custGeom>
            <a:avLst/>
            <a:gdLst/>
            <a:ahLst/>
            <a:cxnLst/>
            <a:rect l="l" t="t" r="r" b="b"/>
            <a:pathLst>
              <a:path w="4432300" h="1609725">
                <a:moveTo>
                  <a:pt x="0" y="1609344"/>
                </a:moveTo>
                <a:lnTo>
                  <a:pt x="4431792" y="1609344"/>
                </a:lnTo>
                <a:lnTo>
                  <a:pt x="4431792" y="0"/>
                </a:lnTo>
                <a:lnTo>
                  <a:pt x="0" y="0"/>
                </a:lnTo>
                <a:lnTo>
                  <a:pt x="0" y="1609344"/>
                </a:lnTo>
                <a:close/>
              </a:path>
            </a:pathLst>
          </a:custGeom>
          <a:solidFill>
            <a:srgbClr val="E652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6"/>
          <p:cNvSpPr txBox="1"/>
          <p:nvPr/>
        </p:nvSpPr>
        <p:spPr>
          <a:xfrm>
            <a:off x="1169127" y="4391167"/>
            <a:ext cx="6019467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lang="en-US" sz="1000" dirty="0">
                <a:solidFill>
                  <a:srgbClr val="E65348"/>
                </a:solidFill>
                <a:cs typeface="Calibri"/>
              </a:rPr>
              <a:t>*</a:t>
            </a:r>
            <a:r>
              <a:rPr lang="en-US" sz="1000" dirty="0">
                <a:solidFill>
                  <a:srgbClr val="767070"/>
                </a:solidFill>
                <a:cs typeface="Calibri"/>
              </a:rPr>
              <a:t> </a:t>
            </a:r>
            <a:r>
              <a:rPr lang="ru-RU" sz="1000" dirty="0">
                <a:solidFill>
                  <a:srgbClr val="767070"/>
                </a:solidFill>
                <a:cs typeface="Calibri"/>
              </a:rPr>
              <a:t>Технология применяемая при изготовлении кузовов наших прицепов, была разработана в США, компанией «</a:t>
            </a:r>
            <a:r>
              <a:rPr lang="ru-RU" sz="1000" dirty="0" err="1">
                <a:solidFill>
                  <a:srgbClr val="767070"/>
                </a:solidFill>
                <a:cs typeface="Calibri"/>
              </a:rPr>
              <a:t>Oregon</a:t>
            </a:r>
            <a:r>
              <a:rPr lang="ru-RU" sz="1000" dirty="0">
                <a:solidFill>
                  <a:srgbClr val="767070"/>
                </a:solidFill>
                <a:cs typeface="Calibri"/>
              </a:rPr>
              <a:t>» и проверена многолетней эксплуатацией в тяжелейших условиях. Преимущество данной технологии заключается в том, что вы получаете надежный НЕСУЩИЙ кузов, состоящий из множества деталей-усилителей и монолитных деталей – пола, правого и левого бортов. Все эти детали надежно скрепляются между собой с помощью трех различных технологий одновременно. Что в итоге дает хорошую устойчивость к вибрациям, скручиванию рамы и прочим нагрузкам.</a:t>
            </a:r>
            <a:endParaRPr lang="ru-RU" sz="1000" dirty="0">
              <a:cs typeface="Calibri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1169129" y="2376237"/>
            <a:ext cx="4793056" cy="496931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marL="12700" algn="just">
              <a:spcBef>
                <a:spcPts val="935"/>
              </a:spcBef>
            </a:pPr>
            <a:r>
              <a:rPr lang="ru-RU" sz="1400" b="1" spc="-10" dirty="0" smtClean="0">
                <a:solidFill>
                  <a:schemeClr val="bg1">
                    <a:lumMod val="65000"/>
                  </a:schemeClr>
                </a:solidFill>
                <a:cs typeface="Calibri"/>
              </a:rPr>
              <a:t>Наружный </a:t>
            </a:r>
            <a:r>
              <a:rPr lang="ru-RU" sz="1400" b="1" spc="-10" dirty="0">
                <a:solidFill>
                  <a:schemeClr val="bg1">
                    <a:lumMod val="65000"/>
                  </a:schemeClr>
                </a:solidFill>
                <a:cs typeface="Calibri"/>
              </a:rPr>
              <a:t>слой из композитного алюминия </a:t>
            </a:r>
            <a:r>
              <a:rPr lang="ru-RU" sz="1050" b="1" spc="-10" dirty="0">
                <a:solidFill>
                  <a:srgbClr val="767070"/>
                </a:solidFill>
                <a:cs typeface="Calibri"/>
              </a:rPr>
              <a:t>(дополнительно покрывается финишным слоем полиуретана в цвет, который выбирает заказчик</a:t>
            </a:r>
            <a:r>
              <a:rPr lang="ru-RU" sz="1050" b="1" spc="-10" dirty="0" smtClean="0">
                <a:solidFill>
                  <a:srgbClr val="767070"/>
                </a:solidFill>
                <a:cs typeface="Calibri"/>
              </a:rPr>
              <a:t>)</a:t>
            </a:r>
            <a:endParaRPr lang="ru-RU" sz="1050" b="1" spc="-10" dirty="0">
              <a:solidFill>
                <a:srgbClr val="767070"/>
              </a:solidFill>
              <a:cs typeface="Calibri"/>
            </a:endParaRPr>
          </a:p>
        </p:txBody>
      </p:sp>
      <p:sp>
        <p:nvSpPr>
          <p:cNvPr id="13" name="object 10"/>
          <p:cNvSpPr txBox="1"/>
          <p:nvPr/>
        </p:nvSpPr>
        <p:spPr>
          <a:xfrm>
            <a:off x="1169129" y="3085391"/>
            <a:ext cx="2846536" cy="335348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lang="ru-RU" sz="1400" b="1" spc="-10" dirty="0">
                <a:solidFill>
                  <a:srgbClr val="767070"/>
                </a:solidFill>
                <a:cs typeface="Calibri"/>
              </a:rPr>
              <a:t>Каркас из многослойного бруса </a:t>
            </a:r>
            <a:endParaRPr lang="ru-RU" sz="1400" dirty="0">
              <a:cs typeface="Calibri"/>
            </a:endParaRPr>
          </a:p>
        </p:txBody>
      </p:sp>
      <p:sp>
        <p:nvSpPr>
          <p:cNvPr id="14" name="object 12"/>
          <p:cNvSpPr txBox="1"/>
          <p:nvPr/>
        </p:nvSpPr>
        <p:spPr>
          <a:xfrm>
            <a:off x="1169129" y="3735627"/>
            <a:ext cx="1575518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1400" b="1" spc="-20" dirty="0">
                <a:solidFill>
                  <a:srgbClr val="767070"/>
                </a:solidFill>
                <a:cs typeface="Calibri"/>
              </a:rPr>
              <a:t>Утеплитель</a:t>
            </a:r>
            <a:endParaRPr lang="ru-RU" sz="1400" b="1" spc="-20" dirty="0">
              <a:solidFill>
                <a:srgbClr val="767070"/>
              </a:solidFill>
              <a:cs typeface="Calibri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597939" y="2520883"/>
            <a:ext cx="311237" cy="326572"/>
          </a:xfrm>
          <a:prstGeom prst="ellipse">
            <a:avLst/>
          </a:prstGeom>
          <a:solidFill>
            <a:schemeClr val="tx1">
              <a:alpha val="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1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597938" y="3114080"/>
            <a:ext cx="311237" cy="326572"/>
          </a:xfrm>
          <a:prstGeom prst="ellipse">
            <a:avLst/>
          </a:prstGeom>
          <a:solidFill>
            <a:schemeClr val="bg1">
              <a:alpha val="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Овал 17"/>
          <p:cNvSpPr/>
          <p:nvPr/>
        </p:nvSpPr>
        <p:spPr>
          <a:xfrm>
            <a:off x="597939" y="3685833"/>
            <a:ext cx="311237" cy="326572"/>
          </a:xfrm>
          <a:prstGeom prst="ellipse">
            <a:avLst/>
          </a:prstGeom>
          <a:solidFill>
            <a:schemeClr val="bg1">
              <a:alpha val="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78" y="1292676"/>
            <a:ext cx="5599550" cy="4716666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>
            <a:endCxn id="21" idx="5"/>
          </p:cNvCxnSpPr>
          <p:nvPr/>
        </p:nvCxnSpPr>
        <p:spPr>
          <a:xfrm flipH="1" flipV="1">
            <a:off x="7454253" y="1503159"/>
            <a:ext cx="548008" cy="36275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/>
          <p:cNvSpPr/>
          <p:nvPr/>
        </p:nvSpPr>
        <p:spPr>
          <a:xfrm>
            <a:off x="7188596" y="1224412"/>
            <a:ext cx="311237" cy="326572"/>
          </a:xfrm>
          <a:prstGeom prst="ellipse">
            <a:avLst/>
          </a:prstGeom>
          <a:solidFill>
            <a:schemeClr val="tx1">
              <a:alpha val="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1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22" name="Прямая соединительная линия 21"/>
          <p:cNvCxnSpPr>
            <a:endCxn id="24" idx="6"/>
          </p:cNvCxnSpPr>
          <p:nvPr/>
        </p:nvCxnSpPr>
        <p:spPr>
          <a:xfrm flipH="1">
            <a:off x="6652033" y="2328863"/>
            <a:ext cx="1134655" cy="35530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stCxn id="25" idx="3"/>
          </p:cNvCxnSpPr>
          <p:nvPr/>
        </p:nvCxnSpPr>
        <p:spPr>
          <a:xfrm flipH="1">
            <a:off x="8258175" y="1686378"/>
            <a:ext cx="1334497" cy="71256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вал 23"/>
          <p:cNvSpPr/>
          <p:nvPr/>
        </p:nvSpPr>
        <p:spPr>
          <a:xfrm>
            <a:off x="6340796" y="2520883"/>
            <a:ext cx="311237" cy="326572"/>
          </a:xfrm>
          <a:prstGeom prst="ellipse">
            <a:avLst/>
          </a:prstGeom>
          <a:solidFill>
            <a:schemeClr val="bg1">
              <a:alpha val="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5" name="Овал 24"/>
          <p:cNvSpPr/>
          <p:nvPr/>
        </p:nvSpPr>
        <p:spPr>
          <a:xfrm>
            <a:off x="9547092" y="1407631"/>
            <a:ext cx="311237" cy="326572"/>
          </a:xfrm>
          <a:prstGeom prst="ellipse">
            <a:avLst/>
          </a:prstGeom>
          <a:solidFill>
            <a:schemeClr val="bg1">
              <a:alpha val="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458" y="6375466"/>
            <a:ext cx="849496" cy="422142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-1" y="-457"/>
            <a:ext cx="2605893" cy="661035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Gotham Pro Black" pitchFamily="50" charset="0"/>
                <a:ea typeface="Adobe Fan Heiti Std B" panose="020B0700000000000000" pitchFamily="34" charset="-128"/>
                <a:cs typeface="Gotham Pro Black" pitchFamily="50" charset="0"/>
              </a:rPr>
              <a:t>Характеристики</a:t>
            </a:r>
            <a:endParaRPr lang="ru-RU" sz="1400" dirty="0">
              <a:latin typeface="Gotham Pro Black" pitchFamily="50" charset="0"/>
              <a:ea typeface="Adobe Fan Heiti Std B" panose="020B0700000000000000" pitchFamily="34" charset="-128"/>
              <a:cs typeface="Gotham Pro Black" pitchFamily="50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94534" y="176171"/>
            <a:ext cx="8212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6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Основные </a:t>
            </a:r>
            <a:r>
              <a:rPr lang="ru-RU" sz="1400" dirty="0">
                <a:solidFill>
                  <a:schemeClr val="bg1">
                    <a:lumMod val="6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параметры внедорожных </a:t>
            </a:r>
            <a:r>
              <a:rPr lang="ru-RU" sz="1400" dirty="0" smtClean="0">
                <a:solidFill>
                  <a:schemeClr val="bg1">
                    <a:lumMod val="6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прицепов</a:t>
            </a:r>
            <a:r>
              <a:rPr lang="ru-RU" sz="1400" dirty="0" smtClean="0">
                <a:solidFill>
                  <a:schemeClr val="bg1">
                    <a:lumMod val="6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«</a:t>
            </a:r>
            <a:r>
              <a:rPr lang="ru-RU" sz="1400" dirty="0" smtClean="0">
                <a:solidFill>
                  <a:schemeClr val="bg1"/>
                </a:solidFill>
                <a:latin typeface="Gotham Pro Medium" pitchFamily="50" charset="0"/>
                <a:cs typeface="Gotham Pro Medium" pitchFamily="50" charset="0"/>
              </a:rPr>
              <a:t>Чеглок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»</a:t>
            </a:r>
            <a:r>
              <a:rPr lang="ru-RU" sz="1400" dirty="0" smtClean="0">
                <a:solidFill>
                  <a:schemeClr val="bg1">
                    <a:lumMod val="6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endParaRPr lang="ru-RU" sz="1400" dirty="0">
              <a:solidFill>
                <a:schemeClr val="bg1">
                  <a:lumMod val="6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1" y="1002186"/>
            <a:ext cx="55012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S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P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E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C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I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F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I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C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A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T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I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O</a:t>
            </a:r>
          </a:p>
          <a:p>
            <a:pPr algn="ctr"/>
            <a:r>
              <a:rPr lang="en-US" sz="2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S</a:t>
            </a:r>
            <a:endParaRPr lang="ru-RU" sz="2800" spc="-150" dirty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1942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591675" y="6315075"/>
            <a:ext cx="2600325" cy="542925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camper-laggar.</a:t>
            </a:r>
            <a:r>
              <a:rPr lang="en-US" sz="2000" b="1" dirty="0" smtClean="0"/>
              <a:t>ru</a:t>
            </a:r>
            <a:endParaRPr lang="ru-RU" sz="2000" b="1" dirty="0"/>
          </a:p>
        </p:txBody>
      </p:sp>
      <p:sp>
        <p:nvSpPr>
          <p:cNvPr id="27" name="object 3"/>
          <p:cNvSpPr/>
          <p:nvPr/>
        </p:nvSpPr>
        <p:spPr>
          <a:xfrm>
            <a:off x="0" y="1468573"/>
            <a:ext cx="4973444" cy="2423253"/>
          </a:xfrm>
          <a:custGeom>
            <a:avLst/>
            <a:gdLst/>
            <a:ahLst/>
            <a:cxnLst/>
            <a:rect l="l" t="t" r="r" b="b"/>
            <a:pathLst>
              <a:path w="4432300" h="1609725">
                <a:moveTo>
                  <a:pt x="0" y="1609344"/>
                </a:moveTo>
                <a:lnTo>
                  <a:pt x="4431792" y="1609344"/>
                </a:lnTo>
                <a:lnTo>
                  <a:pt x="4431792" y="0"/>
                </a:lnTo>
                <a:lnTo>
                  <a:pt x="0" y="0"/>
                </a:lnTo>
                <a:lnTo>
                  <a:pt x="0" y="1609344"/>
                </a:lnTo>
                <a:close/>
              </a:path>
            </a:pathLst>
          </a:custGeom>
          <a:solidFill>
            <a:srgbClr val="E6524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458" y="6375466"/>
            <a:ext cx="849496" cy="42214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-1" y="-457"/>
            <a:ext cx="2605893" cy="661035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Gotham Pro Black" pitchFamily="50" charset="0"/>
                <a:ea typeface="Adobe Fan Heiti Std B" panose="020B0700000000000000" pitchFamily="34" charset="-128"/>
                <a:cs typeface="Gotham Pro Black" pitchFamily="50" charset="0"/>
              </a:rPr>
              <a:t>Technologies</a:t>
            </a:r>
            <a:endParaRPr lang="ru-RU" sz="1600" dirty="0">
              <a:latin typeface="Gotham Pro Black" pitchFamily="50" charset="0"/>
              <a:ea typeface="Adobe Fan Heiti Std B" panose="020B0700000000000000" pitchFamily="34" charset="-128"/>
              <a:cs typeface="Gotham Pro Black" pitchFamily="50" charset="0"/>
            </a:endParaRPr>
          </a:p>
        </p:txBody>
      </p:sp>
      <p:sp>
        <p:nvSpPr>
          <p:cNvPr id="11" name="object 28"/>
          <p:cNvSpPr txBox="1">
            <a:spLocks/>
          </p:cNvSpPr>
          <p:nvPr/>
        </p:nvSpPr>
        <p:spPr>
          <a:xfrm>
            <a:off x="3274828" y="215926"/>
            <a:ext cx="8008835" cy="228268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ru-RU" sz="1400" spc="70" dirty="0" smtClean="0">
                <a:solidFill>
                  <a:srgbClr val="AEABAB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Технологии прицепа </a:t>
            </a:r>
            <a:r>
              <a:rPr lang="ru-RU" sz="1400" spc="70" dirty="0" err="1" smtClean="0">
                <a:solidFill>
                  <a:srgbClr val="AEABAB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кемпера</a:t>
            </a:r>
            <a:r>
              <a:rPr lang="ru-RU" sz="1400" spc="70" dirty="0" smtClean="0">
                <a:solidFill>
                  <a:srgbClr val="AEABAB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400" spc="-5" dirty="0" smtClean="0">
                <a:solidFill>
                  <a:srgbClr val="AEABAB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«</a:t>
            </a:r>
            <a:r>
              <a:rPr lang="ru-RU" sz="1400" dirty="0" smtClean="0">
                <a:solidFill>
                  <a:schemeClr val="bg1"/>
                </a:solidFill>
                <a:latin typeface="Gotham Pro Medium" pitchFamily="50" charset="0"/>
                <a:cs typeface="Gotham Pro Medium" pitchFamily="50" charset="0"/>
              </a:rPr>
              <a:t>Чеглок</a:t>
            </a:r>
            <a:r>
              <a:rPr lang="ru-RU" sz="1400" spc="-5" dirty="0" smtClean="0">
                <a:solidFill>
                  <a:srgbClr val="AEABAB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»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98655" y="215926"/>
            <a:ext cx="4754902" cy="248478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68573"/>
            <a:ext cx="5921297" cy="484650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453557" y="797510"/>
            <a:ext cx="73969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T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E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C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H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N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O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L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O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G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I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E</a:t>
            </a:r>
          </a:p>
          <a:p>
            <a:pPr algn="ctr"/>
            <a:r>
              <a:rPr lang="en-US" sz="2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S</a:t>
            </a:r>
            <a:endParaRPr lang="ru-RU" sz="2800" spc="-150" dirty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</p:txBody>
      </p:sp>
      <p:sp>
        <p:nvSpPr>
          <p:cNvPr id="15" name="object 6"/>
          <p:cNvSpPr txBox="1"/>
          <p:nvPr/>
        </p:nvSpPr>
        <p:spPr>
          <a:xfrm>
            <a:off x="6019799" y="2680199"/>
            <a:ext cx="5433758" cy="30809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lang="ru-RU" sz="1400" b="1" dirty="0" smtClean="0">
                <a:solidFill>
                  <a:schemeClr val="bg1">
                    <a:lumMod val="65000"/>
                  </a:schemeClr>
                </a:solidFill>
                <a:cs typeface="Calibri"/>
              </a:rPr>
              <a:t>Первое</a:t>
            </a:r>
            <a:r>
              <a:rPr lang="ru-RU" sz="1400" dirty="0" smtClean="0">
                <a:solidFill>
                  <a:srgbClr val="767070"/>
                </a:solidFill>
                <a:cs typeface="Calibri"/>
              </a:rPr>
              <a:t> </a:t>
            </a:r>
            <a:r>
              <a:rPr lang="ru-RU" sz="1400" dirty="0">
                <a:solidFill>
                  <a:srgbClr val="767070"/>
                </a:solidFill>
                <a:cs typeface="Calibri"/>
              </a:rPr>
              <a:t>это конечно же сам металл. Сталь толщиной 3 мм., с легкостью принимает на себя все нагрузки от дороги, даже на скоростях и даже там, где этих самых дорог нет. </a:t>
            </a:r>
            <a:endParaRPr lang="ru-RU" sz="1400" dirty="0" smtClean="0">
              <a:solidFill>
                <a:srgbClr val="767070"/>
              </a:solidFill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endParaRPr lang="ru-RU" sz="1400" dirty="0" smtClean="0">
              <a:solidFill>
                <a:srgbClr val="767070"/>
              </a:solidFill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lang="ru-RU" sz="1400" b="1" dirty="0" smtClean="0">
                <a:solidFill>
                  <a:schemeClr val="bg1">
                    <a:lumMod val="65000"/>
                  </a:schemeClr>
                </a:solidFill>
                <a:cs typeface="Calibri"/>
              </a:rPr>
              <a:t>Второе</a:t>
            </a:r>
            <a:r>
              <a:rPr lang="ru-RU" sz="1400" dirty="0" smtClean="0">
                <a:solidFill>
                  <a:srgbClr val="767070"/>
                </a:solidFill>
                <a:cs typeface="Calibri"/>
              </a:rPr>
              <a:t> </a:t>
            </a:r>
            <a:r>
              <a:rPr lang="ru-RU" sz="1400" dirty="0">
                <a:solidFill>
                  <a:srgbClr val="767070"/>
                </a:solidFill>
                <a:cs typeface="Calibri"/>
              </a:rPr>
              <a:t>преимущество – это инженерные решения. Рама шасси имеет множество усиливающих элементов в своей конструкции, а также технологические вырезы, которые одновременно облегчают вес рамы и одновременно увеличивают количество ребер жесткости</a:t>
            </a:r>
            <a:r>
              <a:rPr lang="ru-RU" sz="1400" dirty="0" smtClean="0">
                <a:solidFill>
                  <a:srgbClr val="767070"/>
                </a:solidFill>
                <a:cs typeface="Calibri"/>
              </a:rPr>
              <a:t>.</a:t>
            </a:r>
          </a:p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endParaRPr lang="ru-RU" sz="1400" dirty="0" smtClean="0">
              <a:solidFill>
                <a:srgbClr val="767070"/>
              </a:solidFill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lang="ru-RU" sz="1400" b="1" dirty="0" smtClean="0">
                <a:solidFill>
                  <a:schemeClr val="bg1">
                    <a:lumMod val="65000"/>
                  </a:schemeClr>
                </a:solidFill>
                <a:cs typeface="Calibri"/>
              </a:rPr>
              <a:t>Третье</a:t>
            </a:r>
            <a:r>
              <a:rPr lang="ru-RU" sz="1400" dirty="0" smtClean="0">
                <a:solidFill>
                  <a:srgbClr val="767070"/>
                </a:solidFill>
                <a:cs typeface="Calibri"/>
              </a:rPr>
              <a:t> </a:t>
            </a:r>
            <a:r>
              <a:rPr lang="ru-RU" sz="1400" dirty="0">
                <a:solidFill>
                  <a:srgbClr val="767070"/>
                </a:solidFill>
                <a:cs typeface="Calibri"/>
              </a:rPr>
              <a:t>это возможности модернизации шасси. Наши шасси могут быть изготовлены в соответствии с вашими потребностями. На шасси могут быть установлены баки различной емкости, сдвоенные амортизаторы, ступицы с тормозной системой, различные виды подвесок и многое другое.</a:t>
            </a:r>
            <a:endParaRPr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1525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591675" y="6315075"/>
            <a:ext cx="2600325" cy="542925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camper-laggar.ru</a:t>
            </a:r>
            <a:endParaRPr lang="ru-RU" sz="2000" b="1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458" y="6375466"/>
            <a:ext cx="849496" cy="422142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-1" y="-457"/>
            <a:ext cx="2605893" cy="661035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Gotham Pro Black" pitchFamily="50" charset="0"/>
                <a:ea typeface="Adobe Fan Heiti Std B" panose="020B0700000000000000" pitchFamily="34" charset="-128"/>
                <a:cs typeface="Gotham Pro Black" pitchFamily="50" charset="0"/>
              </a:rPr>
              <a:t>Technologies</a:t>
            </a:r>
            <a:endParaRPr lang="ru-RU" sz="1600" dirty="0">
              <a:latin typeface="Gotham Pro Black" pitchFamily="50" charset="0"/>
              <a:ea typeface="Adobe Fan Heiti Std B" panose="020B0700000000000000" pitchFamily="34" charset="-128"/>
              <a:cs typeface="Gotham Pro Black" pitchFamily="50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41793" y="2101202"/>
            <a:ext cx="6638693" cy="376108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-1" y="797510"/>
            <a:ext cx="73969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T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E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C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H</a:t>
            </a:r>
            <a:endParaRPr lang="ru-RU" sz="28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N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O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L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O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G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I</a:t>
            </a:r>
          </a:p>
          <a:p>
            <a:pPr algn="ctr"/>
            <a:r>
              <a:rPr lang="en-US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E</a:t>
            </a:r>
          </a:p>
          <a:p>
            <a:pPr algn="ctr"/>
            <a:r>
              <a:rPr lang="en-US" sz="2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S</a:t>
            </a:r>
            <a:endParaRPr lang="ru-RU" sz="2800" spc="-150" dirty="0">
              <a:solidFill>
                <a:schemeClr val="tx1">
                  <a:lumMod val="75000"/>
                  <a:lumOff val="25000"/>
                </a:schemeClr>
              </a:solidFill>
              <a:latin typeface="28 Days Later Cyr" panose="020B0603050302020204" pitchFamily="34" charset="0"/>
              <a:ea typeface="Adobe Fan Heiti Std B" panose="020B0700000000000000" pitchFamily="34" charset="-128"/>
            </a:endParaRPr>
          </a:p>
        </p:txBody>
      </p:sp>
      <p:sp>
        <p:nvSpPr>
          <p:cNvPr id="11" name="object 6"/>
          <p:cNvSpPr txBox="1"/>
          <p:nvPr/>
        </p:nvSpPr>
        <p:spPr>
          <a:xfrm>
            <a:off x="739699" y="1763295"/>
            <a:ext cx="4702094" cy="394274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lang="ru-RU" sz="1400" dirty="0" smtClean="0">
                <a:solidFill>
                  <a:srgbClr val="767070"/>
                </a:solidFill>
                <a:cs typeface="Calibri"/>
              </a:rPr>
              <a:t>Мы всегда показываем нашим гостям, потенциальным и постоянным заказчикам наше стремление к прицепам именно заводского качества. И зачастую наши клиенты помогают нам в этом, благодаря обратной связи и общению. </a:t>
            </a:r>
          </a:p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endParaRPr lang="ru-RU" sz="1400" dirty="0" smtClean="0">
              <a:solidFill>
                <a:srgbClr val="767070"/>
              </a:solidFill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lang="ru-RU" sz="1400" dirty="0" smtClean="0">
                <a:solidFill>
                  <a:srgbClr val="767070"/>
                </a:solidFill>
                <a:cs typeface="Calibri"/>
              </a:rPr>
              <a:t>А заводское качество возможно только с применением заводских, качественных комплектующим, предназначенных именно для автомобилей и </a:t>
            </a:r>
            <a:r>
              <a:rPr lang="ru-RU" sz="1400" dirty="0" err="1" smtClean="0">
                <a:solidFill>
                  <a:srgbClr val="767070"/>
                </a:solidFill>
                <a:cs typeface="Calibri"/>
              </a:rPr>
              <a:t>автодомов</a:t>
            </a:r>
            <a:r>
              <a:rPr lang="ru-RU" sz="1400" dirty="0" smtClean="0">
                <a:solidFill>
                  <a:srgbClr val="767070"/>
                </a:solidFill>
                <a:cs typeface="Calibri"/>
              </a:rPr>
              <a:t>. Именно такие комплектующие мы применяем в своих серийных прицепах. Это и автомобильные герметичные разъемы для электрических жгутов, защитная автомобильная гофра, дверные замки и петли для </a:t>
            </a:r>
            <a:r>
              <a:rPr lang="ru-RU" sz="1400" dirty="0" err="1" smtClean="0">
                <a:solidFill>
                  <a:srgbClr val="767070"/>
                </a:solidFill>
                <a:cs typeface="Calibri"/>
              </a:rPr>
              <a:t>автодомов</a:t>
            </a:r>
            <a:r>
              <a:rPr lang="ru-RU" sz="1400" dirty="0" smtClean="0">
                <a:solidFill>
                  <a:srgbClr val="767070"/>
                </a:solidFill>
                <a:cs typeface="Calibri"/>
              </a:rPr>
              <a:t>, дверные уплотнители для автомобилей, газовые упоры, светодиодные фары и миногою другое.</a:t>
            </a:r>
          </a:p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endParaRPr lang="ru-RU" sz="1400" dirty="0" smtClean="0">
              <a:solidFill>
                <a:srgbClr val="767070"/>
              </a:solidFill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lang="ru-RU" sz="1400" dirty="0" smtClean="0">
                <a:solidFill>
                  <a:srgbClr val="767070"/>
                </a:solidFill>
                <a:cs typeface="Calibri"/>
              </a:rPr>
              <a:t>Большинство этих комплектующих производится в Италии, Германии, Польше и Франции. Это повышает надежность и долговечность наших прицепов.</a:t>
            </a:r>
          </a:p>
        </p:txBody>
      </p:sp>
      <p:sp>
        <p:nvSpPr>
          <p:cNvPr id="12" name="object 28"/>
          <p:cNvSpPr txBox="1">
            <a:spLocks/>
          </p:cNvSpPr>
          <p:nvPr/>
        </p:nvSpPr>
        <p:spPr>
          <a:xfrm>
            <a:off x="3274828" y="215926"/>
            <a:ext cx="8008835" cy="228268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ru-RU" sz="1400" spc="70" dirty="0" smtClean="0">
                <a:solidFill>
                  <a:srgbClr val="AEABAB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Технологии прицепа </a:t>
            </a:r>
            <a:r>
              <a:rPr lang="ru-RU" sz="1400" spc="70" dirty="0" err="1" smtClean="0">
                <a:solidFill>
                  <a:srgbClr val="AEABAB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кемпера</a:t>
            </a:r>
            <a:r>
              <a:rPr lang="ru-RU" sz="1400" spc="70" dirty="0" smtClean="0">
                <a:solidFill>
                  <a:srgbClr val="AEABAB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400" spc="-5" dirty="0" smtClean="0">
                <a:solidFill>
                  <a:srgbClr val="AEABAB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«</a:t>
            </a:r>
            <a:r>
              <a:rPr lang="ru-RU" sz="1400" dirty="0" smtClean="0">
                <a:solidFill>
                  <a:schemeClr val="bg1"/>
                </a:solidFill>
                <a:latin typeface="Gotham Pro Medium" pitchFamily="50" charset="0"/>
                <a:cs typeface="Gotham Pro Medium" pitchFamily="50" charset="0"/>
              </a:rPr>
              <a:t>Чеглок</a:t>
            </a:r>
            <a:r>
              <a:rPr lang="ru-RU" sz="1400" spc="-5" dirty="0" smtClean="0">
                <a:solidFill>
                  <a:srgbClr val="AEABAB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»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28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</TotalTime>
  <Words>1983</Words>
  <Application>Microsoft Office PowerPoint</Application>
  <PresentationFormat>Произвольный</PresentationFormat>
  <Paragraphs>344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</dc:creator>
  <cp:lastModifiedBy>Admin</cp:lastModifiedBy>
  <cp:revision>84</cp:revision>
  <dcterms:created xsi:type="dcterms:W3CDTF">2020-05-17T19:33:15Z</dcterms:created>
  <dcterms:modified xsi:type="dcterms:W3CDTF">2022-01-26T21:03:53Z</dcterms:modified>
</cp:coreProperties>
</file>